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33" r:id="rId5"/>
    <p:sldMasterId id="2147483734" r:id="rId6"/>
    <p:sldMasterId id="2147483735" r:id="rId7"/>
    <p:sldMasterId id="214748373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</p:sldIdLst>
  <p:sldSz cy="5143500" cx="9144000"/>
  <p:notesSz cx="6858000" cy="9144000"/>
  <p:embeddedFontLst>
    <p:embeddedFont>
      <p:font typeface="Proxima Nova"/>
      <p:regular r:id="rId40"/>
      <p:bold r:id="rId41"/>
      <p:italic r:id="rId42"/>
      <p:boldItalic r:id="rId43"/>
    </p:embeddedFont>
    <p:embeddedFont>
      <p:font typeface="Roboto"/>
      <p:regular r:id="rId44"/>
      <p:bold r:id="rId45"/>
      <p:italic r:id="rId46"/>
      <p:boldItalic r:id="rId47"/>
    </p:embeddedFont>
    <p:embeddedFont>
      <p:font typeface="Open Sans SemiBold"/>
      <p:regular r:id="rId48"/>
      <p:bold r:id="rId49"/>
      <p:italic r:id="rId50"/>
      <p:boldItalic r:id="rId51"/>
    </p:embeddedFont>
    <p:embeddedFont>
      <p:font typeface="Open Sans ExtraBold"/>
      <p:bold r:id="rId52"/>
      <p:boldItalic r:id="rId53"/>
    </p:embeddedFont>
    <p:embeddedFont>
      <p:font typeface="Alfa Slab One"/>
      <p:regular r:id="rId54"/>
    </p:embeddedFont>
    <p:embeddedFont>
      <p:font typeface="Open Sans"/>
      <p:regular r:id="rId55"/>
      <p:bold r:id="rId56"/>
      <p:italic r:id="rId57"/>
      <p:boldItalic r:id="rId5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Melissa Aitken (DHHS)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ProximaNova-regular.fntdata"/><Relationship Id="rId42" Type="http://schemas.openxmlformats.org/officeDocument/2006/relationships/font" Target="fonts/ProximaNova-italic.fntdata"/><Relationship Id="rId41" Type="http://schemas.openxmlformats.org/officeDocument/2006/relationships/font" Target="fonts/ProximaNova-bold.fntdata"/><Relationship Id="rId44" Type="http://schemas.openxmlformats.org/officeDocument/2006/relationships/font" Target="fonts/Roboto-regular.fntdata"/><Relationship Id="rId43" Type="http://schemas.openxmlformats.org/officeDocument/2006/relationships/font" Target="fonts/ProximaNova-boldItalic.fntdata"/><Relationship Id="rId46" Type="http://schemas.openxmlformats.org/officeDocument/2006/relationships/font" Target="fonts/Roboto-italic.fntdata"/><Relationship Id="rId45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notesMaster" Target="notesMasters/notesMaster1.xml"/><Relationship Id="rId48" Type="http://schemas.openxmlformats.org/officeDocument/2006/relationships/font" Target="fonts/OpenSansSemiBold-regular.fntdata"/><Relationship Id="rId47" Type="http://schemas.openxmlformats.org/officeDocument/2006/relationships/font" Target="fonts/Roboto-boldItalic.fntdata"/><Relationship Id="rId49" Type="http://schemas.openxmlformats.org/officeDocument/2006/relationships/font" Target="fonts/OpenSansSemiBold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2.xml"/><Relationship Id="rId30" Type="http://schemas.openxmlformats.org/officeDocument/2006/relationships/slide" Target="slides/slide21.xml"/><Relationship Id="rId33" Type="http://schemas.openxmlformats.org/officeDocument/2006/relationships/slide" Target="slides/slide24.xml"/><Relationship Id="rId32" Type="http://schemas.openxmlformats.org/officeDocument/2006/relationships/slide" Target="slides/slide23.xml"/><Relationship Id="rId35" Type="http://schemas.openxmlformats.org/officeDocument/2006/relationships/slide" Target="slides/slide26.xml"/><Relationship Id="rId34" Type="http://schemas.openxmlformats.org/officeDocument/2006/relationships/slide" Target="slides/slide25.xml"/><Relationship Id="rId37" Type="http://schemas.openxmlformats.org/officeDocument/2006/relationships/slide" Target="slides/slide28.xml"/><Relationship Id="rId36" Type="http://schemas.openxmlformats.org/officeDocument/2006/relationships/slide" Target="slides/slide27.xml"/><Relationship Id="rId39" Type="http://schemas.openxmlformats.org/officeDocument/2006/relationships/slide" Target="slides/slide30.xml"/><Relationship Id="rId38" Type="http://schemas.openxmlformats.org/officeDocument/2006/relationships/slide" Target="slides/slide29.xml"/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29" Type="http://schemas.openxmlformats.org/officeDocument/2006/relationships/slide" Target="slides/slide20.xml"/><Relationship Id="rId51" Type="http://schemas.openxmlformats.org/officeDocument/2006/relationships/font" Target="fonts/OpenSansSemiBold-boldItalic.fntdata"/><Relationship Id="rId50" Type="http://schemas.openxmlformats.org/officeDocument/2006/relationships/font" Target="fonts/OpenSansSemiBold-italic.fntdata"/><Relationship Id="rId53" Type="http://schemas.openxmlformats.org/officeDocument/2006/relationships/font" Target="fonts/OpenSansExtraBold-boldItalic.fntdata"/><Relationship Id="rId52" Type="http://schemas.openxmlformats.org/officeDocument/2006/relationships/font" Target="fonts/OpenSansExtraBold-bold.fntdata"/><Relationship Id="rId11" Type="http://schemas.openxmlformats.org/officeDocument/2006/relationships/slide" Target="slides/slide2.xml"/><Relationship Id="rId55" Type="http://schemas.openxmlformats.org/officeDocument/2006/relationships/font" Target="fonts/OpenSans-regular.fntdata"/><Relationship Id="rId10" Type="http://schemas.openxmlformats.org/officeDocument/2006/relationships/slide" Target="slides/slide1.xml"/><Relationship Id="rId54" Type="http://schemas.openxmlformats.org/officeDocument/2006/relationships/font" Target="fonts/AlfaSlabOne-regular.fntdata"/><Relationship Id="rId13" Type="http://schemas.openxmlformats.org/officeDocument/2006/relationships/slide" Target="slides/slide4.xml"/><Relationship Id="rId57" Type="http://schemas.openxmlformats.org/officeDocument/2006/relationships/font" Target="fonts/OpenSans-italic.fntdata"/><Relationship Id="rId12" Type="http://schemas.openxmlformats.org/officeDocument/2006/relationships/slide" Target="slides/slide3.xml"/><Relationship Id="rId56" Type="http://schemas.openxmlformats.org/officeDocument/2006/relationships/font" Target="fonts/OpenSans-bold.fntdata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58" Type="http://schemas.openxmlformats.org/officeDocument/2006/relationships/font" Target="fonts/OpenSans-boldItalic.fntdata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12-04T18:30:51.284">
    <p:pos x="216" y="734"/>
    <p:text>Talking Point:We have a team of people that help front-office staff navigate the forms to enroll, submit prior authorizations and claims. This is a big deal because Medicaid has the reputation of being difficult to navigate.</p:text>
  </p:cm>
  <p:cm authorId="0" idx="2" dt="2024-12-04T18:22:15.891">
    <p:pos x="216" y="834"/>
    <p:text>Talking Point: Difficulties have been work out this last year</p:text>
  </p:cm>
  <p:cm authorId="0" idx="3" dt="2024-12-04T18:22:25.124">
    <p:pos x="216" y="934"/>
    <p:text>Talking Point: Dr.’s file claims directly with Medicaid, and are reimbursed directly from Medicaid. Turnaround time is usually 2-3 weeks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le.utah.gov/interim/2023/pdf/00002363.pdf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22c53d66a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22c53d66a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32debdb2126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32debdb2126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2de088b9a5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2de088b9a5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2e193b0dc5_1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2e193b0dc5_1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32debdb2126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7" name="Google Shape;507;g32debdb2126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327ab77d1e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327ab77d1e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2de088b9a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32de088b9a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27ab77d1e7_0_1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27ab77d1e7_0_1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27ab77d1e7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327ab77d1e7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31bda624462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" name="Google Shape;561;g31bda624462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31f0334461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31f0334461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22c53d66ad_4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122c53d66ad_4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327ab77d1e7_0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327ab77d1e7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5969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Open Sans"/>
              <a:buChar char="●"/>
            </a:pPr>
            <a:r>
              <a:rPr lang="en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A fee schedule increase for dental anesthesia code D9223 (deep sedation/general anesthesia - each subsequent 15 minute increment).  We increased the fee schedule from $58.99 to 96.10. </a:t>
            </a:r>
            <a:endParaRPr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Open Sans"/>
              <a:buChar char="●"/>
            </a:pPr>
            <a:r>
              <a:rPr lang="en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We opened D4910 (Periodontal maintenance) for members who have periodontal disease</a:t>
            </a:r>
            <a:endParaRPr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Open Sans"/>
              <a:buChar char="●"/>
            </a:pPr>
            <a:r>
              <a:rPr lang="en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We opened Alveoplasty and Vestibuloplasty codes to help create a better fit for dental prosthetics (dentures)</a:t>
            </a:r>
            <a:endParaRPr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98450" lvl="0" marL="596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00"/>
              <a:buFont typeface="Open Sans"/>
              <a:buChar char="●"/>
            </a:pPr>
            <a:r>
              <a:rPr lang="en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We opened D9410 (house/extended care) so providers can bill when they see patients in Nursing facilities when patients are unable to travel to a dental office.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2802aae545_0_7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2802aae545_0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2802aae545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2802aae545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g32802aae545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" name="Google Shape;592;g32802aae545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Sources: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[1] Utah Commission on Criminal and Juvenile Justice. Mentally Ill Offender Initiative, September 2008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[2] </a:t>
            </a: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2"/>
              </a:rPr>
              <a:t>Office of the Legislative Auditor General, An In-Depth Follow-Up of Healthcare in State Prisons, April 2023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[3] Peterson, B., Nystrom, S. and Weyland, D. Utah Justice Reinvestment Initiative 2017 Annual Report, October 2017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9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Google Shape;600;g32802aae545_0_3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1" name="Google Shape;601;g32802aae545_0_3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32802aae545_0_6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7" name="Google Shape;607;g32802aae545_0_6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32802aae545_0_6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3" name="Google Shape;613;g32802aae545_0_6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1bda62446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0" name="Google Shape;620;g31bda62446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g327ab77d1e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6" name="Google Shape;626;g327ab77d1e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b="1" lang="en"/>
              <a:t>What does it take to be an affiliated </a:t>
            </a:r>
            <a:r>
              <a:rPr b="1" lang="en"/>
              <a:t>provider</a:t>
            </a:r>
            <a:r>
              <a:rPr b="1" lang="en"/>
              <a:t> with </a:t>
            </a:r>
            <a:r>
              <a:rPr b="1" lang="en"/>
              <a:t>UUSOD ? </a:t>
            </a:r>
            <a:endParaRPr b="1"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Complete a questionnaire that obtains basic information like NPI number and then sign an agreement 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2e193b0dc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2e193b0dc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27ab77d1e7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327ab77d1e7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1bda62446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1bda62446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g327ab77d1e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8" name="Google Shape;408;g327ab77d1e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327ab77d1e7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7" name="Google Shape;417;g327ab77d1e7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327ab77d1e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327ab77d1e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322945ddea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0" name="Google Shape;440;g322945ddea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2802aae5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32802aae5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2debdb2126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9" name="Google Shape;459;g32debdb212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23A59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5400"/>
              <a:buFont typeface="Open Sans ExtraBold"/>
              <a:buNone/>
              <a:defRPr sz="54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7175" y="4060600"/>
            <a:ext cx="2129649" cy="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">
  <p:cSld name="TITLE_AND_BODY_1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8478"/>
              </a:buClr>
              <a:buSzPts val="3000"/>
              <a:buNone/>
              <a:defRPr>
                <a:solidFill>
                  <a:srgbClr val="1C847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62" name="Google Shape;6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5" name="Google Shape;65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">
  <p:cSld name="MAIN_POINT">
    <p:bg>
      <p:bgPr>
        <a:solidFill>
          <a:srgbClr val="490F52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68" name="Google Shape;6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 1">
  <p:cSld name="MAIN_POINT_2">
    <p:bg>
      <p:bgPr>
        <a:solidFill>
          <a:srgbClr val="D8CBD9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B">
  <p:cSld name="MAIN_POINT_1">
    <p:bg>
      <p:bgPr>
        <a:solidFill>
          <a:srgbClr val="1C8478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B 1">
  <p:cSld name="MAIN_POINT_1_1">
    <p:bg>
      <p:bgPr>
        <a:solidFill>
          <a:srgbClr val="CEE4E2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 sz="4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">
  <p:cSld name="SECTION_TITLE_AND_DESCRIPTION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0" name="Google Shape;80;p1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1" name="Google Shape;81;p18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8478"/>
              </a:buClr>
              <a:buSzPts val="3800"/>
              <a:buNone/>
              <a:defRPr sz="3800">
                <a:solidFill>
                  <a:srgbClr val="1C847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2" name="Google Shape;82;p18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83" name="Google Shape;83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2">
  <p:cSld name="SECTION_TITLE_AND_DESCRIPTION_3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D8CB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87" name="Google Shape;87;p1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88" name="Google Shape;88;p19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8478"/>
              </a:buClr>
              <a:buSzPts val="3800"/>
              <a:buNone/>
              <a:defRPr sz="3800">
                <a:solidFill>
                  <a:srgbClr val="1C8478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89" name="Google Shape;89;p19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0" name="Google Shape;90;p1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1" name="Google Shape;91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2 1">
  <p:cSld name="SECTION_TITLE_AND_DESCRIPTION_3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CEE4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94" name="Google Shape;94;p2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20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3800"/>
              <a:buNone/>
              <a:defRPr sz="3800">
                <a:solidFill>
                  <a:srgbClr val="490F5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96" name="Google Shape;96;p20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7" name="Google Shape;97;p2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■"/>
              <a:defRPr sz="1800">
                <a:solidFill>
                  <a:schemeClr val="dk2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sz="1800">
                <a:solidFill>
                  <a:schemeClr val="dk2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sz="18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2pPr>
            <a:lvl3pPr lvl="2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3pPr>
            <a:lvl4pPr lvl="3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4pPr>
            <a:lvl5pPr lvl="4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5pPr>
            <a:lvl6pPr lvl="5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6pPr>
            <a:lvl7pPr lvl="6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7pPr>
            <a:lvl8pPr lvl="7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8pPr>
            <a:lvl9pPr lvl="8" rtl="0">
              <a:buNone/>
              <a:defRPr b="1"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">
  <p:cSld name="TITLE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17" name="Google Shape;17;p3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D8CBD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" name="Google Shape;18;p3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311700" y="3340448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" name="Google Shape;2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7175" y="4073950"/>
            <a:ext cx="2129649" cy="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B">
  <p:cSld name="SECTION_TITLE_AND_DESCRIPTION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1C84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1" name="Google Shape;101;p2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2" name="Google Shape;102;p2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03" name="Google Shape;103;p2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4" name="Google Shape;104;p2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 rt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1">
  <p:cSld name="SECTION_TITLE_AND_DESCRIPTION_2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08" name="Google Shape;108;p22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9" name="Google Shape;109;p22"/>
          <p:cNvSpPr txBox="1"/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1 2">
  <p:cSld name="SECTION_TITLE_AND_DESCRIPTION_2_2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D8CB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3" name="Google Shape;113;p23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4" name="Google Shape;114;p23"/>
          <p:cNvSpPr txBox="1"/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1 2 1">
  <p:cSld name="SECTION_TITLE_AND_DESCRIPTION_2_2_1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CEE4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18" name="Google Shape;118;p24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p24"/>
          <p:cNvSpPr txBox="1"/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800"/>
              <a:buNone/>
              <a:defRPr sz="38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1 1">
  <p:cSld name="SECTION_TITLE_AND_DESCRIPTION_2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5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C84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3" name="Google Shape;123;p25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25"/>
          <p:cNvSpPr txBox="1"/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5" name="Google Shape;125;p25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6"/>
          <p:cNvSpPr txBox="1"/>
          <p:nvPr>
            <p:ph idx="1" type="body"/>
          </p:nvPr>
        </p:nvSpPr>
        <p:spPr>
          <a:xfrm>
            <a:off x="319500" y="3393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1800"/>
              <a:buFont typeface="Open Sans ExtraBold"/>
              <a:buNone/>
              <a:defRPr sz="18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128" name="Google Shape;128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2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7"/>
          <p:cNvSpPr txBox="1"/>
          <p:nvPr>
            <p:ph idx="1" type="body"/>
          </p:nvPr>
        </p:nvSpPr>
        <p:spPr>
          <a:xfrm>
            <a:off x="319500" y="3393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8478"/>
              </a:buClr>
              <a:buSzPts val="1800"/>
              <a:buFont typeface="Open Sans ExtraBold"/>
              <a:buNone/>
              <a:defRPr sz="1800">
                <a:solidFill>
                  <a:srgbClr val="1C8478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131" name="Google Shape;13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A">
  <p:cSld name="CAPTION_ONLY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8"/>
          <p:cNvSpPr/>
          <p:nvPr/>
        </p:nvSpPr>
        <p:spPr>
          <a:xfrm>
            <a:off x="-12600" y="0"/>
            <a:ext cx="9169200" cy="909900"/>
          </a:xfrm>
          <a:prstGeom prst="rect">
            <a:avLst/>
          </a:prstGeom>
          <a:solidFill>
            <a:srgbClr val="1C84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4" name="Google Shape;134;p28"/>
          <p:cNvSpPr txBox="1"/>
          <p:nvPr>
            <p:ph idx="1" type="body"/>
          </p:nvPr>
        </p:nvSpPr>
        <p:spPr>
          <a:xfrm>
            <a:off x="1572600" y="1555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135" name="Google Shape;135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A 1">
  <p:cSld name="CAPTION_ONLY_1_2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9"/>
          <p:cNvSpPr/>
          <p:nvPr/>
        </p:nvSpPr>
        <p:spPr>
          <a:xfrm>
            <a:off x="-12600" y="0"/>
            <a:ext cx="9169200" cy="9099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8" name="Google Shape;138;p29"/>
          <p:cNvSpPr txBox="1"/>
          <p:nvPr>
            <p:ph idx="1" type="body"/>
          </p:nvPr>
        </p:nvSpPr>
        <p:spPr>
          <a:xfrm>
            <a:off x="1572600" y="1555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139" name="Google Shape;139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0"/>
          <p:cNvSpPr txBox="1"/>
          <p:nvPr>
            <p:ph hasCustomPrompt="1" type="title"/>
          </p:nvPr>
        </p:nvSpPr>
        <p:spPr>
          <a:xfrm>
            <a:off x="374500" y="225900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8478"/>
              </a:buClr>
              <a:buSzPts val="11000"/>
              <a:buNone/>
              <a:defRPr sz="11000">
                <a:solidFill>
                  <a:srgbClr val="1C847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2" name="Google Shape;142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3" name="Google Shape;143;p30"/>
          <p:cNvSpPr txBox="1"/>
          <p:nvPr>
            <p:ph idx="1" type="body"/>
          </p:nvPr>
        </p:nvSpPr>
        <p:spPr>
          <a:xfrm>
            <a:off x="160975" y="1892825"/>
            <a:ext cx="74508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 1">
  <p:cSld name="TITLE_1_2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D8CB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4" name="Google Shape;24;p4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490F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" name="Google Shape;25;p4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Open Sans ExtraBold"/>
              <a:buNone/>
              <a:defRPr sz="54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6" name="Google Shape;26;p4"/>
          <p:cNvSpPr txBox="1"/>
          <p:nvPr>
            <p:ph idx="1" type="subTitle"/>
          </p:nvPr>
        </p:nvSpPr>
        <p:spPr>
          <a:xfrm>
            <a:off x="311700" y="3340448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7175" y="4073950"/>
            <a:ext cx="2129649" cy="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7175" y="4073950"/>
            <a:ext cx="2129649" cy="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B 1">
  <p:cSld name="CAPTION_ONLY_1_1_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2"/>
          <p:cNvSpPr txBox="1"/>
          <p:nvPr>
            <p:ph idx="1" type="body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ExtraBold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48" name="Google Shape;148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4"/>
          <p:cNvSpPr txBox="1"/>
          <p:nvPr>
            <p:ph type="ctrTitle"/>
          </p:nvPr>
        </p:nvSpPr>
        <p:spPr>
          <a:xfrm>
            <a:off x="311704" y="10493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5200"/>
              <a:buFont typeface="Open Sans SemiBold"/>
              <a:buNone/>
              <a:defRPr sz="5200">
                <a:solidFill>
                  <a:srgbClr val="490F5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57" name="Google Shape;157;p34"/>
          <p:cNvSpPr txBox="1"/>
          <p:nvPr>
            <p:ph idx="1" type="subTitle"/>
          </p:nvPr>
        </p:nvSpPr>
        <p:spPr>
          <a:xfrm>
            <a:off x="311704" y="35824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8" name="Google Shape;158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59" name="Google Shape;159;p34"/>
          <p:cNvCxnSpPr/>
          <p:nvPr/>
        </p:nvCxnSpPr>
        <p:spPr>
          <a:xfrm>
            <a:off x="1004404" y="3304975"/>
            <a:ext cx="7135200" cy="0"/>
          </a:xfrm>
          <a:prstGeom prst="straightConnector1">
            <a:avLst/>
          </a:prstGeom>
          <a:noFill/>
          <a:ln cap="flat" cmpd="sng" w="38100">
            <a:solidFill>
              <a:srgbClr val="FFC11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2" name="Google Shape;162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6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5" name="Google Shape;165;p36"/>
          <p:cNvSpPr txBox="1"/>
          <p:nvPr>
            <p:ph idx="1" type="body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6" name="Google Shape;166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7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9" name="Google Shape;169;p3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0" name="Google Shape;170;p3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1" name="Google Shape;171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77" name="Google Shape;177;p3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78" name="Google Shape;178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4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1" name="Google Shape;181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1"/>
          <p:cNvSpPr/>
          <p:nvPr/>
        </p:nvSpPr>
        <p:spPr>
          <a:xfrm>
            <a:off x="4572000" y="657875"/>
            <a:ext cx="4572000" cy="4485600"/>
          </a:xfrm>
          <a:prstGeom prst="rect">
            <a:avLst/>
          </a:prstGeom>
          <a:solidFill>
            <a:srgbClr val="474747">
              <a:alpha val="176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4" name="Google Shape;184;p41"/>
          <p:cNvSpPr txBox="1"/>
          <p:nvPr>
            <p:ph type="title"/>
          </p:nvPr>
        </p:nvSpPr>
        <p:spPr>
          <a:xfrm>
            <a:off x="280100" y="1498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85" name="Google Shape;185;p41"/>
          <p:cNvSpPr txBox="1"/>
          <p:nvPr>
            <p:ph idx="1" type="subTitle"/>
          </p:nvPr>
        </p:nvSpPr>
        <p:spPr>
          <a:xfrm>
            <a:off x="280100" y="3068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86" name="Google Shape;186;p41"/>
          <p:cNvSpPr txBox="1"/>
          <p:nvPr>
            <p:ph idx="2" type="body"/>
          </p:nvPr>
        </p:nvSpPr>
        <p:spPr>
          <a:xfrm>
            <a:off x="4939500" y="96812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>
                <a:solidFill>
                  <a:srgbClr val="000000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  <a:defRPr>
                <a:solidFill>
                  <a:srgbClr val="000000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  <a:defRPr>
                <a:solidFill>
                  <a:srgbClr val="000000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■"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87" name="Google Shape;187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 1 1">
  <p:cSld name="TITLE_1_2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CEE4E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" name="Google Shape;31;p5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1C847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" name="Google Shape;32;p5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Open Sans ExtraBold"/>
              <a:buNone/>
              <a:defRPr sz="5400">
                <a:solidFill>
                  <a:schemeClr val="dk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33" name="Google Shape;33;p5"/>
          <p:cNvSpPr txBox="1"/>
          <p:nvPr>
            <p:ph idx="1" type="subTitle"/>
          </p:nvPr>
        </p:nvSpPr>
        <p:spPr>
          <a:xfrm>
            <a:off x="311700" y="3340448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7175" y="4073950"/>
            <a:ext cx="2129649" cy="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190" name="Google Shape;190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3" name="Google Shape;193;p4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4" name="Google Shape;19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B 1">
  <p:cSld name="CAPTION_ONLY_1_1_1"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5"/>
          <p:cNvSpPr txBox="1"/>
          <p:nvPr>
            <p:ph idx="1" type="body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ExtraBold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199" name="Google Shape;199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" type="title">
  <p:cSld name="TITLE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" name="Google Shape;205;p47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23A59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06" name="Google Shape;206;p47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5400"/>
              <a:buFont typeface="Open Sans ExtraBold"/>
              <a:buNone/>
              <a:defRPr sz="54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07" name="Google Shape;207;p47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8" name="Google Shape;208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09" name="Google Shape;209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">
  <p:cSld name="TITLE_1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8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490F5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2" name="Google Shape;212;p48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23A59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3" name="Google Shape;213;p48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14" name="Google Shape;214;p48"/>
          <p:cNvSpPr txBox="1"/>
          <p:nvPr>
            <p:ph idx="1" type="subTitle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15" name="Google Shape;215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16" name="Google Shape;216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">
  <p:cSld name="TITLE_1_1"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9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23A59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19" name="Google Shape;219;p49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490F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0" name="Google Shape;220;p49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221" name="Google Shape;221;p49"/>
          <p:cNvSpPr txBox="1"/>
          <p:nvPr>
            <p:ph idx="1" type="subTitle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22" name="Google Shape;222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3" name="Google Shape;223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13050" y="4511376"/>
            <a:ext cx="2177562" cy="54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90F52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0"/>
          <p:cNvSpPr txBox="1"/>
          <p:nvPr>
            <p:ph type="title"/>
          </p:nvPr>
        </p:nvSpPr>
        <p:spPr>
          <a:xfrm>
            <a:off x="514800" y="134880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6" name="Google Shape;226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rgbClr val="23A595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1"/>
          <p:cNvSpPr txBox="1"/>
          <p:nvPr>
            <p:ph type="title"/>
          </p:nvPr>
        </p:nvSpPr>
        <p:spPr>
          <a:xfrm>
            <a:off x="514800" y="134880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9" name="Google Shape;229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" type="tx">
  <p:cSld name="TITLE_AND_BODY"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2" name="Google Shape;232;p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33" name="Google Shape;233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">
  <p:cSld name="TITLE_1_1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1C84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8" name="Google Shape;38;p6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CEE4E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6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6"/>
          <p:cNvSpPr txBox="1"/>
          <p:nvPr>
            <p:ph idx="1" type="subTitle"/>
          </p:nvPr>
        </p:nvSpPr>
        <p:spPr>
          <a:xfrm>
            <a:off x="311700" y="3340448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2" name="Google Shape;42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07175" y="4073950"/>
            <a:ext cx="2129649" cy="520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">
  <p:cSld name="TITLE_AND_BODY_1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3000"/>
              <a:buNone/>
              <a:defRPr>
                <a:solidFill>
                  <a:srgbClr val="23A59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6" name="Google Shape;236;p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37" name="Google Shape;237;p5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0" name="Google Shape;240;p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">
  <p:cSld name="MAIN_POINT">
    <p:bg>
      <p:bgPr>
        <a:solidFill>
          <a:srgbClr val="490F52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5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43" name="Google Shape;243;p5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B">
  <p:cSld name="MAIN_POINT_1">
    <p:bg>
      <p:bgPr>
        <a:solidFill>
          <a:srgbClr val="23A595"/>
        </a:solidFill>
      </p:bgPr>
    </p:bg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6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246" name="Google Shape;246;p5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">
  <p:cSld name="SECTION_TITLE_AND_DESCRIPTION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7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9" name="Google Shape;249;p5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0" name="Google Shape;250;p57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3800"/>
              <a:buNone/>
              <a:defRPr sz="3800">
                <a:solidFill>
                  <a:srgbClr val="23A59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51" name="Google Shape;251;p57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2" name="Google Shape;252;p57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53" name="Google Shape;253;p5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B">
  <p:cSld name="SECTION_TITLE_AND_DESCRIPTION_1"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58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56" name="Google Shape;256;p5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57" name="Google Shape;257;p58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258" name="Google Shape;258;p58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259" name="Google Shape;259;p5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260" name="Google Shape;260;p5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1">
  <p:cSld name="SECTION_TITLE_AND_DESCRIPTION_2"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3" name="Google Shape;263;p59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4" name="Google Shape;264;p59"/>
          <p:cNvSpPr txBox="1"/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65" name="Google Shape;265;p59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1 1">
  <p:cSld name="SECTION_TITLE_AND_DESCRIPTION_2_1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60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23A5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68" name="Google Shape;268;p60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9" name="Google Shape;269;p60"/>
          <p:cNvSpPr txBox="1"/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60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1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1800"/>
              <a:buFont typeface="Open Sans ExtraBold"/>
              <a:buNone/>
              <a:defRPr sz="18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273" name="Google Shape;273;p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2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2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1800"/>
              <a:buFont typeface="Open Sans ExtraBold"/>
              <a:buNone/>
              <a:defRPr sz="1800">
                <a:solidFill>
                  <a:srgbClr val="23A595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276" name="Google Shape;276;p6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90F5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/>
          <p:nvPr>
            <p:ph type="title"/>
          </p:nvPr>
        </p:nvSpPr>
        <p:spPr>
          <a:xfrm>
            <a:off x="514800" y="134880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A">
  <p:cSld name="CAPTION_ONLY_1"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63"/>
          <p:cNvSpPr/>
          <p:nvPr/>
        </p:nvSpPr>
        <p:spPr>
          <a:xfrm>
            <a:off x="-12600" y="4233725"/>
            <a:ext cx="9169200" cy="909900"/>
          </a:xfrm>
          <a:prstGeom prst="rect">
            <a:avLst/>
          </a:prstGeom>
          <a:solidFill>
            <a:srgbClr val="23A595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9" name="Google Shape;279;p63"/>
          <p:cNvSpPr txBox="1"/>
          <p:nvPr>
            <p:ph idx="1" type="body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280" name="Google Shape;280;p6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B">
  <p:cSld name="CAPTION_ONLY_1_1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64"/>
          <p:cNvSpPr/>
          <p:nvPr/>
        </p:nvSpPr>
        <p:spPr>
          <a:xfrm>
            <a:off x="-12600" y="4233725"/>
            <a:ext cx="9169200" cy="909900"/>
          </a:xfrm>
          <a:prstGeom prst="rect">
            <a:avLst/>
          </a:prstGeom>
          <a:solidFill>
            <a:srgbClr val="490F5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3" name="Google Shape;283;p64"/>
          <p:cNvSpPr txBox="1"/>
          <p:nvPr>
            <p:ph idx="1" type="body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284" name="Google Shape;284;p6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5"/>
          <p:cNvSpPr txBox="1"/>
          <p:nvPr>
            <p:ph hasCustomPrompt="1" type="title"/>
          </p:nvPr>
        </p:nvSpPr>
        <p:spPr>
          <a:xfrm>
            <a:off x="374500" y="225900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11000"/>
              <a:buNone/>
              <a:defRPr sz="11000">
                <a:solidFill>
                  <a:srgbClr val="23A59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7" name="Google Shape;287;p6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8" name="Google Shape;288;p65"/>
          <p:cNvSpPr txBox="1"/>
          <p:nvPr>
            <p:ph idx="1" type="body"/>
          </p:nvPr>
        </p:nvSpPr>
        <p:spPr>
          <a:xfrm>
            <a:off x="160975" y="1892825"/>
            <a:ext cx="74508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6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193884" y="4200724"/>
            <a:ext cx="2906926" cy="728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B 1">
  <p:cSld name="CAPTION_ONLY_1_1_1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67"/>
          <p:cNvSpPr txBox="1"/>
          <p:nvPr>
            <p:ph idx="1" type="body"/>
          </p:nvPr>
        </p:nvSpPr>
        <p:spPr>
          <a:xfrm>
            <a:off x="1572600" y="4389275"/>
            <a:ext cx="5998800" cy="5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pen Sans ExtraBold"/>
              <a:buNone/>
              <a:defRPr sz="1800"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293" name="Google Shape;293;p6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A 1">
  <p:cSld name="CAPTION_ONLY_1_2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68"/>
          <p:cNvSpPr/>
          <p:nvPr/>
        </p:nvSpPr>
        <p:spPr>
          <a:xfrm>
            <a:off x="-12600" y="0"/>
            <a:ext cx="9169200" cy="9099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6" name="Google Shape;296;p68"/>
          <p:cNvSpPr txBox="1"/>
          <p:nvPr>
            <p:ph idx="1" type="body"/>
          </p:nvPr>
        </p:nvSpPr>
        <p:spPr>
          <a:xfrm>
            <a:off x="1572600" y="1555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297" name="Google Shape;297;p6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A" type="title">
  <p:cSld name="TITLE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3" name="Google Shape;303;p70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1C8478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4" name="Google Shape;304;p70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5400"/>
              <a:buFont typeface="Open Sans ExtraBold"/>
              <a:buNone/>
              <a:defRPr sz="54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305" name="Google Shape;305;p70"/>
          <p:cNvSpPr txBox="1"/>
          <p:nvPr>
            <p:ph idx="1" type="subTitle"/>
          </p:nvPr>
        </p:nvSpPr>
        <p:spPr>
          <a:xfrm>
            <a:off x="311700" y="31658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6" name="Google Shape;306;p7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7" name="Google Shape;307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49037" y="4117775"/>
            <a:ext cx="2045926" cy="50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B">
  <p:cSld name="TITLE_1"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71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490F5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0" name="Google Shape;310;p71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23A59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1" name="Google Shape;311;p71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312" name="Google Shape;312;p71"/>
          <p:cNvSpPr txBox="1"/>
          <p:nvPr>
            <p:ph idx="1" type="subTitle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3" name="Google Shape;313;p7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C">
  <p:cSld name="TITLE_1_1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72"/>
          <p:cNvSpPr/>
          <p:nvPr/>
        </p:nvSpPr>
        <p:spPr>
          <a:xfrm>
            <a:off x="-25125" y="-25125"/>
            <a:ext cx="9169200" cy="3064800"/>
          </a:xfrm>
          <a:prstGeom prst="rect">
            <a:avLst/>
          </a:prstGeom>
          <a:solidFill>
            <a:srgbClr val="1C84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16" name="Google Shape;316;p72"/>
          <p:cNvCxnSpPr/>
          <p:nvPr/>
        </p:nvCxnSpPr>
        <p:spPr>
          <a:xfrm>
            <a:off x="4278300" y="2751163"/>
            <a:ext cx="587400" cy="0"/>
          </a:xfrm>
          <a:prstGeom prst="straightConnector1">
            <a:avLst/>
          </a:prstGeom>
          <a:noFill/>
          <a:ln cap="flat" cmpd="sng" w="76200">
            <a:solidFill>
              <a:srgbClr val="490F5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7" name="Google Shape;317;p72"/>
          <p:cNvSpPr txBox="1"/>
          <p:nvPr>
            <p:ph type="ctrTitle"/>
          </p:nvPr>
        </p:nvSpPr>
        <p:spPr>
          <a:xfrm>
            <a:off x="311700" y="595975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Open Sans ExtraBold"/>
              <a:buNone/>
              <a:defRPr sz="54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318" name="Google Shape;318;p72"/>
          <p:cNvSpPr txBox="1"/>
          <p:nvPr>
            <p:ph idx="1" type="subTitle"/>
          </p:nvPr>
        </p:nvSpPr>
        <p:spPr>
          <a:xfrm>
            <a:off x="311700" y="3580323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9" name="Google Shape;319;p7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490F52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73"/>
          <p:cNvSpPr txBox="1"/>
          <p:nvPr>
            <p:ph type="title"/>
          </p:nvPr>
        </p:nvSpPr>
        <p:spPr>
          <a:xfrm>
            <a:off x="514800" y="134880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2" name="Google Shape;322;p7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SECTION_HEADER_2">
    <p:bg>
      <p:bgPr>
        <a:solidFill>
          <a:srgbClr val="D8CBD9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514800" y="134880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None/>
              <a:defRPr sz="6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rgbClr val="1C8478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74"/>
          <p:cNvSpPr txBox="1"/>
          <p:nvPr>
            <p:ph type="title"/>
          </p:nvPr>
        </p:nvSpPr>
        <p:spPr>
          <a:xfrm>
            <a:off x="514800" y="134880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5" name="Google Shape;325;p7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A" type="tx">
  <p:cSld name="TITLE_AND_BODY"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8" name="Google Shape;328;p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29" name="Google Shape;329;p7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B">
  <p:cSld name="TITLE_AND_BODY_1"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C8478"/>
              </a:buClr>
              <a:buSzPts val="3000"/>
              <a:buNone/>
              <a:defRPr>
                <a:solidFill>
                  <a:srgbClr val="1C8478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2" name="Google Shape;332;p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  <p:sp>
        <p:nvSpPr>
          <p:cNvPr id="333" name="Google Shape;333;p7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6" name="Google Shape;336;p7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A">
  <p:cSld name="MAIN_POINT">
    <p:bg>
      <p:bgPr>
        <a:solidFill>
          <a:srgbClr val="490F52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7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39" name="Google Shape;339;p7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B">
  <p:cSld name="MAIN_POINT_1">
    <p:bg>
      <p:bgPr>
        <a:solidFill>
          <a:srgbClr val="1C8478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79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Open Sans ExtraBold"/>
              <a:buNone/>
              <a:defRPr sz="4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/>
        </p:txBody>
      </p:sp>
      <p:sp>
        <p:nvSpPr>
          <p:cNvPr id="342" name="Google Shape;342;p7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">
  <p:cSld name="SECTION_TITLE_AND_DESCRIPTION"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80"/>
          <p:cNvSpPr/>
          <p:nvPr/>
        </p:nvSpPr>
        <p:spPr>
          <a:xfrm>
            <a:off x="4572000" y="100"/>
            <a:ext cx="45720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45" name="Google Shape;345;p8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6" name="Google Shape;346;p80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8478"/>
              </a:buClr>
              <a:buSzPts val="3800"/>
              <a:buNone/>
              <a:defRPr sz="3800">
                <a:solidFill>
                  <a:srgbClr val="1C847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47" name="Google Shape;347;p80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48" name="Google Shape;348;p8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49" name="Google Shape;349;p8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buNone/>
              <a:defRPr b="1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B">
  <p:cSld name="SECTION_TITLE_AND_DESCRIPTION_1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81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1C84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2" name="Google Shape;352;p8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3" name="Google Shape;353;p81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354" name="Google Shape;354;p81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5" name="Google Shape;355;p8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1800">
                <a:solidFill>
                  <a:schemeClr val="lt1"/>
                </a:solidFill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 sz="1800">
                <a:solidFill>
                  <a:schemeClr val="lt1"/>
                </a:solidFill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○"/>
              <a:defRPr sz="1800">
                <a:solidFill>
                  <a:schemeClr val="lt1"/>
                </a:solidFill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■"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6" name="Google Shape;356;p8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2pPr>
            <a:lvl3pPr lvl="2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3pPr>
            <a:lvl4pPr lvl="3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4pPr>
            <a:lvl5pPr lvl="4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5pPr>
            <a:lvl6pPr lvl="5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6pPr>
            <a:lvl7pPr lvl="6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7pPr>
            <a:lvl8pPr lvl="7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8pPr>
            <a:lvl9pPr lvl="8">
              <a:buNone/>
              <a:defRPr sz="16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1">
  <p:cSld name="SECTION_TITLE_AND_DESCRIPTION_2"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8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9" name="Google Shape;359;p82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0" name="Google Shape;360;p82"/>
          <p:cNvSpPr txBox="1"/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1" name="Google Shape;361;p82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A 1 1">
  <p:cSld name="SECTION_TITLE_AND_DESCRIPTION_2_1"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8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rgbClr val="1C847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4" name="Google Shape;364;p83"/>
          <p:cNvCxnSpPr/>
          <p:nvPr/>
        </p:nvCxnSpPr>
        <p:spPr>
          <a:xfrm>
            <a:off x="457675" y="44954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5" name="Google Shape;365;p83"/>
          <p:cNvSpPr txBox="1"/>
          <p:nvPr>
            <p:ph type="title"/>
          </p:nvPr>
        </p:nvSpPr>
        <p:spPr>
          <a:xfrm>
            <a:off x="367500" y="552650"/>
            <a:ext cx="3837000" cy="190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3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6" name="Google Shape;366;p83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55600" lvl="5" marL="27432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1800"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rgbClr val="1C8478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514800" y="134880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84"/>
          <p:cNvSpPr txBox="1"/>
          <p:nvPr>
            <p:ph idx="1" type="body"/>
          </p:nvPr>
        </p:nvSpPr>
        <p:spPr>
          <a:xfrm>
            <a:off x="319500" y="45660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1800"/>
              <a:buFont typeface="Open Sans ExtraBold"/>
              <a:buNone/>
              <a:defRPr sz="18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369" name="Google Shape;369;p8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APTION_ONLY_2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85"/>
          <p:cNvSpPr txBox="1"/>
          <p:nvPr>
            <p:ph idx="1" type="body"/>
          </p:nvPr>
        </p:nvSpPr>
        <p:spPr>
          <a:xfrm>
            <a:off x="319500" y="456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A595"/>
              </a:buClr>
              <a:buSzPts val="1800"/>
              <a:buFont typeface="Open Sans ExtraBold"/>
              <a:buNone/>
              <a:defRPr sz="1800">
                <a:solidFill>
                  <a:srgbClr val="23A595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372" name="Google Shape;372;p8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A">
  <p:cSld name="CAPTION_ONLY_1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86"/>
          <p:cNvSpPr/>
          <p:nvPr/>
        </p:nvSpPr>
        <p:spPr>
          <a:xfrm>
            <a:off x="-12600" y="0"/>
            <a:ext cx="9169200" cy="909900"/>
          </a:xfrm>
          <a:prstGeom prst="rect">
            <a:avLst/>
          </a:prstGeom>
          <a:solidFill>
            <a:srgbClr val="1C84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5" name="Google Shape;375;p86"/>
          <p:cNvSpPr txBox="1"/>
          <p:nvPr>
            <p:ph idx="1" type="body"/>
          </p:nvPr>
        </p:nvSpPr>
        <p:spPr>
          <a:xfrm>
            <a:off x="1572600" y="1555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376" name="Google Shape;376;p8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 B">
  <p:cSld name="CAPTION_ONLY_1_1">
    <p:spTree>
      <p:nvGrpSpPr>
        <p:cNvPr id="377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87"/>
          <p:cNvSpPr/>
          <p:nvPr/>
        </p:nvSpPr>
        <p:spPr>
          <a:xfrm>
            <a:off x="-12600" y="0"/>
            <a:ext cx="9169200" cy="909900"/>
          </a:xfrm>
          <a:prstGeom prst="rect">
            <a:avLst/>
          </a:prstGeom>
          <a:solidFill>
            <a:srgbClr val="490F5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90F5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79" name="Google Shape;379;p87"/>
          <p:cNvSpPr txBox="1"/>
          <p:nvPr>
            <p:ph idx="1" type="body"/>
          </p:nvPr>
        </p:nvSpPr>
        <p:spPr>
          <a:xfrm>
            <a:off x="1572600" y="1555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 ExtraBold"/>
              <a:buNone/>
              <a:defRPr sz="1800">
                <a:solidFill>
                  <a:schemeClr val="lt1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</a:lstStyle>
          <a:p/>
        </p:txBody>
      </p:sp>
      <p:sp>
        <p:nvSpPr>
          <p:cNvPr id="380" name="Google Shape;380;p8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88"/>
          <p:cNvSpPr txBox="1"/>
          <p:nvPr>
            <p:ph hasCustomPrompt="1" type="title"/>
          </p:nvPr>
        </p:nvSpPr>
        <p:spPr>
          <a:xfrm>
            <a:off x="374500" y="225900"/>
            <a:ext cx="8520600" cy="198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C8478"/>
              </a:buClr>
              <a:buSzPts val="11000"/>
              <a:buNone/>
              <a:defRPr sz="11000">
                <a:solidFill>
                  <a:srgbClr val="1C8478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8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4" name="Google Shape;384;p88"/>
          <p:cNvSpPr txBox="1"/>
          <p:nvPr>
            <p:ph idx="1" type="body"/>
          </p:nvPr>
        </p:nvSpPr>
        <p:spPr>
          <a:xfrm>
            <a:off x="160975" y="1892825"/>
            <a:ext cx="7450800" cy="30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" name="Google Shape;386;p8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23090" y="4129225"/>
            <a:ext cx="2697800" cy="65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 1">
  <p:cSld name="SECTION_HEADER_1_1">
    <p:bg>
      <p:bgPr>
        <a:solidFill>
          <a:srgbClr val="CEE4E2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514800" y="1348800"/>
            <a:ext cx="8114400" cy="244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800"/>
              <a:buNone/>
              <a:defRPr sz="68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3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65.xml"/><Relationship Id="rId21" Type="http://schemas.openxmlformats.org/officeDocument/2006/relationships/slideLayout" Target="../slideLayouts/slideLayout64.xml"/><Relationship Id="rId23" Type="http://schemas.openxmlformats.org/officeDocument/2006/relationships/theme" Target="../theme/theme3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1.xml"/></Relationships>
</file>

<file path=ppt/slideMasters/_rels/slideMaster4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85.xml"/><Relationship Id="rId21" Type="http://schemas.openxmlformats.org/officeDocument/2006/relationships/theme" Target="../theme/theme2.xml"/><Relationship Id="rId1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2.xml"/><Relationship Id="rId8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81.xml"/><Relationship Id="rId19" Type="http://schemas.openxmlformats.org/officeDocument/2006/relationships/slideLayout" Target="../slideLayouts/slideLayout84.xml"/><Relationship Id="rId18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3000"/>
              <a:buFont typeface="Open Sans ExtraBold"/>
              <a:buNone/>
              <a:defRPr sz="30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3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pen Sans"/>
              <a:buNone/>
              <a:defRPr sz="2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1" name="Google Shape;151;p33"/>
          <p:cNvSpPr txBox="1"/>
          <p:nvPr>
            <p:ph idx="1" type="body"/>
          </p:nvPr>
        </p:nvSpPr>
        <p:spPr>
          <a:xfrm>
            <a:off x="311700" y="13810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2" name="Google Shape;152;p33"/>
          <p:cNvSpPr/>
          <p:nvPr/>
        </p:nvSpPr>
        <p:spPr>
          <a:xfrm>
            <a:off x="-72850" y="-107025"/>
            <a:ext cx="9284700" cy="734100"/>
          </a:xfrm>
          <a:prstGeom prst="rect">
            <a:avLst/>
          </a:prstGeom>
          <a:solidFill>
            <a:srgbClr val="490F5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3" name="Google Shape;153;p33"/>
          <p:cNvCxnSpPr/>
          <p:nvPr/>
        </p:nvCxnSpPr>
        <p:spPr>
          <a:xfrm>
            <a:off x="-72850" y="615075"/>
            <a:ext cx="9284700" cy="0"/>
          </a:xfrm>
          <a:prstGeom prst="straightConnector1">
            <a:avLst/>
          </a:prstGeom>
          <a:noFill/>
          <a:ln cap="flat" cmpd="sng" w="76200">
            <a:solidFill>
              <a:srgbClr val="23A59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4" name="Google Shape;154;p33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6946076" y="-1"/>
            <a:ext cx="2053524" cy="504325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3000"/>
              <a:buFont typeface="Open Sans ExtraBold"/>
              <a:buNone/>
              <a:defRPr sz="30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202" name="Google Shape;202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3" name="Google Shape;203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gameday">
    <p:bg>
      <p:bgPr>
        <a:solidFill>
          <a:schemeClr val="lt1"/>
        </a:solid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6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90F52"/>
              </a:buClr>
              <a:buSzPts val="3000"/>
              <a:buFont typeface="Open Sans ExtraBold"/>
              <a:buNone/>
              <a:defRPr sz="3000">
                <a:solidFill>
                  <a:srgbClr val="490F52"/>
                </a:solidFill>
                <a:latin typeface="Open Sans ExtraBold"/>
                <a:ea typeface="Open Sans ExtraBold"/>
                <a:cs typeface="Open Sans ExtraBold"/>
                <a:sym typeface="Open Sans Extra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300" name="Google Shape;300;p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302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indent="-3302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3pPr>
            <a:lvl4pPr indent="-3302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4pPr>
            <a:lvl5pPr indent="-3302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5pPr>
            <a:lvl6pPr indent="-3302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6pPr>
            <a:lvl7pPr indent="-3302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1600">
                <a:latin typeface="Open Sans"/>
                <a:ea typeface="Open Sans"/>
                <a:cs typeface="Open Sans"/>
                <a:sym typeface="Open Sans"/>
              </a:defRPr>
            </a:lvl7pPr>
            <a:lvl8pPr indent="-3302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1600">
                <a:latin typeface="Open Sans"/>
                <a:ea typeface="Open Sans"/>
                <a:cs typeface="Open Sans"/>
                <a:sym typeface="Open Sans"/>
              </a:defRPr>
            </a:lvl8pPr>
            <a:lvl9pPr indent="-3302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1600"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1" name="Google Shape;301;p6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731" r:id="rId19"/>
    <p:sldLayoutId id="2147483732" r:id="rId2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6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7.xml"/><Relationship Id="rId3" Type="http://schemas.openxmlformats.org/officeDocument/2006/relationships/comments" Target="../comments/comment1.xml"/><Relationship Id="rId4" Type="http://schemas.openxmlformats.org/officeDocument/2006/relationships/hyperlink" Target="http://medicaid.utah.gov/prism/" TargetMode="Externa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medicaid.utah.gov/become-medicaid-provider/" TargetMode="Externa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29.xml"/><Relationship Id="rId3" Type="http://schemas.openxmlformats.org/officeDocument/2006/relationships/hyperlink" Target="https://prism.health.utah.gov" TargetMode="External"/><Relationship Id="rId4" Type="http://schemas.openxmlformats.org/officeDocument/2006/relationships/hyperlink" Target="https://physicians.utah.edu/dentistry-medicaid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9.xml"/><Relationship Id="rId2" Type="http://schemas.openxmlformats.org/officeDocument/2006/relationships/notesSlide" Target="../notesSlides/notesSlide30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4.png"/><Relationship Id="rId5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90"/>
          <p:cNvSpPr txBox="1"/>
          <p:nvPr>
            <p:ph type="ctrTitle"/>
          </p:nvPr>
        </p:nvSpPr>
        <p:spPr>
          <a:xfrm>
            <a:off x="371525" y="431500"/>
            <a:ext cx="8520600" cy="195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Utah Medicaid Dental Program  </a:t>
            </a:r>
            <a:endParaRPr/>
          </a:p>
        </p:txBody>
      </p:sp>
      <p:sp>
        <p:nvSpPr>
          <p:cNvPr id="392" name="Google Shape;392;p90"/>
          <p:cNvSpPr txBox="1"/>
          <p:nvPr>
            <p:ph idx="1" type="subTitle"/>
          </p:nvPr>
        </p:nvSpPr>
        <p:spPr>
          <a:xfrm>
            <a:off x="311700" y="3340448"/>
            <a:ext cx="8520600" cy="7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dk2"/>
                </a:solidFill>
              </a:rPr>
              <a:t>Jennifer Strohecker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7931"/>
              <a:buFont typeface="Arial"/>
              <a:buNone/>
            </a:pPr>
            <a:r>
              <a:rPr lang="en" sz="2900">
                <a:solidFill>
                  <a:schemeClr val="dk2"/>
                </a:solidFill>
              </a:rPr>
              <a:t>State Medicaid Director 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37931"/>
              <a:buFont typeface="Arial"/>
              <a:buNone/>
            </a:pPr>
            <a:r>
              <a:rPr lang="en" sz="2900">
                <a:solidFill>
                  <a:schemeClr val="dk2"/>
                </a:solidFill>
              </a:rPr>
              <a:t>Director, Division of Integrated Healthcare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99"/>
          <p:cNvSpPr txBox="1"/>
          <p:nvPr>
            <p:ph type="title"/>
          </p:nvPr>
        </p:nvSpPr>
        <p:spPr>
          <a:xfrm>
            <a:off x="281825" y="19122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income groups have unmet oral health needs</a:t>
            </a:r>
            <a:endParaRPr/>
          </a:p>
        </p:txBody>
      </p:sp>
      <p:sp>
        <p:nvSpPr>
          <p:cNvPr id="467" name="Google Shape;467;p9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Both children and adults in low income groups report a higher rate of unmet oral health needs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25% of children from low-income households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Disproportionately</a:t>
            </a:r>
            <a:r>
              <a:rPr lang="en"/>
              <a:t> impacts persons of color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➢"/>
            </a:pPr>
            <a:r>
              <a:rPr lang="en"/>
              <a:t>Rural individuals report access to care issues </a:t>
            </a:r>
            <a:endParaRPr/>
          </a:p>
        </p:txBody>
      </p:sp>
      <p:sp>
        <p:nvSpPr>
          <p:cNvPr id="468" name="Google Shape;468;p99"/>
          <p:cNvSpPr txBox="1"/>
          <p:nvPr/>
        </p:nvSpPr>
        <p:spPr>
          <a:xfrm>
            <a:off x="298175" y="4644050"/>
            <a:ext cx="4012500" cy="3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Open Sans"/>
                <a:ea typeface="Open Sans"/>
                <a:cs typeface="Open Sans"/>
                <a:sym typeface="Open Sans"/>
              </a:rPr>
              <a:t>https://www.kff.org/medicaid/issue-brief/variation-in-use-of-dental-services-by-children-and-adults-enrolled-in-medicaid-or-chip/</a:t>
            </a:r>
            <a:endParaRPr sz="10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100"/>
          <p:cNvSpPr txBox="1"/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Medicaid and Dental Coverage</a:t>
            </a:r>
            <a:endParaRPr/>
          </a:p>
        </p:txBody>
      </p:sp>
      <p:sp>
        <p:nvSpPr>
          <p:cNvPr id="474" name="Google Shape;474;p10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100"/>
          <p:cNvSpPr txBox="1"/>
          <p:nvPr>
            <p:ph idx="1" type="subTitle"/>
          </p:nvPr>
        </p:nvSpPr>
        <p:spPr>
          <a:xfrm>
            <a:off x="265500" y="2981125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Federal rules require coverage of dental services  in some Medicaid enrolled populations, but make dental coverage “optional” in adult populations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01"/>
          <p:cNvSpPr txBox="1"/>
          <p:nvPr>
            <p:ph idx="1" type="body"/>
          </p:nvPr>
        </p:nvSpPr>
        <p:spPr>
          <a:xfrm>
            <a:off x="1572600" y="1555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Evolution of the Program</a:t>
            </a:r>
            <a:endParaRPr/>
          </a:p>
        </p:txBody>
      </p:sp>
      <p:sp>
        <p:nvSpPr>
          <p:cNvPr id="481" name="Google Shape;481;p101"/>
          <p:cNvSpPr/>
          <p:nvPr/>
        </p:nvSpPr>
        <p:spPr>
          <a:xfrm>
            <a:off x="4594827" y="2664351"/>
            <a:ext cx="1958400" cy="133500"/>
          </a:xfrm>
          <a:prstGeom prst="rect">
            <a:avLst/>
          </a:prstGeom>
          <a:solidFill>
            <a:srgbClr val="249C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2" name="Google Shape;482;p101"/>
          <p:cNvGrpSpPr/>
          <p:nvPr/>
        </p:nvGrpSpPr>
        <p:grpSpPr>
          <a:xfrm>
            <a:off x="4553841" y="2384941"/>
            <a:ext cx="92400" cy="411825"/>
            <a:chOff x="845575" y="2563700"/>
            <a:chExt cx="92400" cy="411825"/>
          </a:xfrm>
        </p:grpSpPr>
        <p:cxnSp>
          <p:nvCxnSpPr>
            <p:cNvPr id="483" name="Google Shape;483;p101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84" name="Google Shape;484;p101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85" name="Google Shape;485;p101"/>
          <p:cNvSpPr txBox="1"/>
          <p:nvPr/>
        </p:nvSpPr>
        <p:spPr>
          <a:xfrm>
            <a:off x="4553850" y="2800150"/>
            <a:ext cx="13653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March 2020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10,000 Members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6" name="Google Shape;486;p101"/>
          <p:cNvSpPr txBox="1"/>
          <p:nvPr/>
        </p:nvSpPr>
        <p:spPr>
          <a:xfrm>
            <a:off x="4498750" y="1748175"/>
            <a:ext cx="1910700" cy="63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Expanded coverage for seniors age 65+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7" name="Google Shape;487;p101"/>
          <p:cNvSpPr/>
          <p:nvPr/>
        </p:nvSpPr>
        <p:spPr>
          <a:xfrm>
            <a:off x="6553175" y="2664351"/>
            <a:ext cx="2349300" cy="133500"/>
          </a:xfrm>
          <a:prstGeom prst="rect">
            <a:avLst/>
          </a:prstGeom>
          <a:solidFill>
            <a:srgbClr val="155B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88" name="Google Shape;488;p101"/>
          <p:cNvGrpSpPr/>
          <p:nvPr/>
        </p:nvGrpSpPr>
        <p:grpSpPr>
          <a:xfrm rot="10800000">
            <a:off x="6505560" y="2664343"/>
            <a:ext cx="92400" cy="411825"/>
            <a:chOff x="2070100" y="2563700"/>
            <a:chExt cx="92400" cy="411825"/>
          </a:xfrm>
        </p:grpSpPr>
        <p:cxnSp>
          <p:nvCxnSpPr>
            <p:cNvPr id="489" name="Google Shape;489;p101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90" name="Google Shape;490;p101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1" name="Google Shape;491;p101"/>
          <p:cNvSpPr txBox="1"/>
          <p:nvPr/>
        </p:nvSpPr>
        <p:spPr>
          <a:xfrm>
            <a:off x="6512400" y="2145975"/>
            <a:ext cx="1612200" cy="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April </a:t>
            </a: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2025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100,000 Members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2" name="Google Shape;492;p101"/>
          <p:cNvSpPr txBox="1"/>
          <p:nvPr/>
        </p:nvSpPr>
        <p:spPr>
          <a:xfrm>
            <a:off x="6422298" y="3079326"/>
            <a:ext cx="2253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New Waiver for Adult Dental Populations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3" name="Google Shape;493;p101"/>
          <p:cNvSpPr/>
          <p:nvPr/>
        </p:nvSpPr>
        <p:spPr>
          <a:xfrm>
            <a:off x="678125" y="2664351"/>
            <a:ext cx="1958400" cy="133500"/>
          </a:xfrm>
          <a:prstGeom prst="rect">
            <a:avLst/>
          </a:prstGeom>
          <a:solidFill>
            <a:srgbClr val="249C9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101"/>
          <p:cNvSpPr txBox="1"/>
          <p:nvPr/>
        </p:nvSpPr>
        <p:spPr>
          <a:xfrm>
            <a:off x="568650" y="2800150"/>
            <a:ext cx="14367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July 2017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45,000 Members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95" name="Google Shape;495;p101"/>
          <p:cNvGrpSpPr/>
          <p:nvPr/>
        </p:nvGrpSpPr>
        <p:grpSpPr>
          <a:xfrm>
            <a:off x="626550" y="2384941"/>
            <a:ext cx="92400" cy="411825"/>
            <a:chOff x="845575" y="2563700"/>
            <a:chExt cx="92400" cy="411825"/>
          </a:xfrm>
        </p:grpSpPr>
        <p:cxnSp>
          <p:nvCxnSpPr>
            <p:cNvPr id="496" name="Google Shape;496;p101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497" name="Google Shape;497;p101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8" name="Google Shape;498;p101"/>
          <p:cNvSpPr txBox="1"/>
          <p:nvPr/>
        </p:nvSpPr>
        <p:spPr>
          <a:xfrm>
            <a:off x="568650" y="1442675"/>
            <a:ext cx="18243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First dental program for Adults with Disabilities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9" name="Google Shape;499;p101"/>
          <p:cNvSpPr/>
          <p:nvPr/>
        </p:nvSpPr>
        <p:spPr>
          <a:xfrm>
            <a:off x="2636477" y="2664351"/>
            <a:ext cx="1958400" cy="133500"/>
          </a:xfrm>
          <a:prstGeom prst="rect">
            <a:avLst/>
          </a:prstGeom>
          <a:solidFill>
            <a:srgbClr val="155B5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0" name="Google Shape;500;p101"/>
          <p:cNvGrpSpPr/>
          <p:nvPr/>
        </p:nvGrpSpPr>
        <p:grpSpPr>
          <a:xfrm rot="10800000">
            <a:off x="2634142" y="2664343"/>
            <a:ext cx="103719" cy="411825"/>
            <a:chOff x="2070100" y="2563700"/>
            <a:chExt cx="92400" cy="411825"/>
          </a:xfrm>
        </p:grpSpPr>
        <p:cxnSp>
          <p:nvCxnSpPr>
            <p:cNvPr id="501" name="Google Shape;501;p101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502" name="Google Shape;502;p101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3" name="Google Shape;503;p101"/>
          <p:cNvSpPr txBox="1"/>
          <p:nvPr/>
        </p:nvSpPr>
        <p:spPr>
          <a:xfrm>
            <a:off x="2429484" y="3079325"/>
            <a:ext cx="1906005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" sz="1500">
                <a:latin typeface="Roboto"/>
                <a:ea typeface="Roboto"/>
                <a:cs typeface="Roboto"/>
                <a:sym typeface="Roboto"/>
              </a:rPr>
              <a:t>Expanded coverage for TAM members with SUD</a:t>
            </a:r>
            <a:endParaRPr b="1" sz="15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04" name="Google Shape;504;p101"/>
          <p:cNvSpPr txBox="1"/>
          <p:nvPr/>
        </p:nvSpPr>
        <p:spPr>
          <a:xfrm>
            <a:off x="2617198" y="2145975"/>
            <a:ext cx="1530600" cy="37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March 2019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Roboto"/>
                <a:ea typeface="Roboto"/>
                <a:cs typeface="Roboto"/>
                <a:sym typeface="Roboto"/>
              </a:rPr>
              <a:t>1,500 Members</a:t>
            </a:r>
            <a:endParaRPr b="1"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8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02"/>
          <p:cNvSpPr txBox="1"/>
          <p:nvPr>
            <p:ph idx="1" type="body"/>
          </p:nvPr>
        </p:nvSpPr>
        <p:spPr>
          <a:xfrm>
            <a:off x="1572600" y="1555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Medicaid and Dental Coverage</a:t>
            </a:r>
            <a:endParaRPr/>
          </a:p>
        </p:txBody>
      </p:sp>
      <p:grpSp>
        <p:nvGrpSpPr>
          <p:cNvPr id="510" name="Google Shape;510;p102"/>
          <p:cNvGrpSpPr/>
          <p:nvPr/>
        </p:nvGrpSpPr>
        <p:grpSpPr>
          <a:xfrm>
            <a:off x="4873173" y="1602643"/>
            <a:ext cx="1947442" cy="1928345"/>
            <a:chOff x="4303290" y="1676962"/>
            <a:chExt cx="1854000" cy="1854000"/>
          </a:xfrm>
        </p:grpSpPr>
        <p:sp>
          <p:nvSpPr>
            <p:cNvPr id="511" name="Google Shape;511;p102"/>
            <p:cNvSpPr/>
            <p:nvPr/>
          </p:nvSpPr>
          <p:spPr>
            <a:xfrm>
              <a:off x="4303290" y="1676962"/>
              <a:ext cx="1854000" cy="1854000"/>
            </a:xfrm>
            <a:prstGeom prst="ellipse">
              <a:avLst/>
            </a:prstGeom>
            <a:solidFill>
              <a:srgbClr val="249C91"/>
            </a:solidFill>
            <a:ln cap="flat" cmpd="sng" w="28575">
              <a:solidFill>
                <a:srgbClr val="83E3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02"/>
            <p:cNvSpPr txBox="1"/>
            <p:nvPr/>
          </p:nvSpPr>
          <p:spPr>
            <a:xfrm>
              <a:off x="5010351" y="2455615"/>
              <a:ext cx="10752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Adults </a:t>
              </a:r>
              <a:endParaRPr b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13" name="Google Shape;513;p102"/>
          <p:cNvGrpSpPr/>
          <p:nvPr/>
        </p:nvGrpSpPr>
        <p:grpSpPr>
          <a:xfrm>
            <a:off x="2303419" y="1602738"/>
            <a:ext cx="2036063" cy="1928345"/>
            <a:chOff x="2986712" y="1676962"/>
            <a:chExt cx="1854000" cy="1854000"/>
          </a:xfrm>
        </p:grpSpPr>
        <p:sp>
          <p:nvSpPr>
            <p:cNvPr id="514" name="Google Shape;514;p102"/>
            <p:cNvSpPr/>
            <p:nvPr/>
          </p:nvSpPr>
          <p:spPr>
            <a:xfrm>
              <a:off x="2986712" y="1676962"/>
              <a:ext cx="1854000" cy="1854000"/>
            </a:xfrm>
            <a:prstGeom prst="ellipse">
              <a:avLst/>
            </a:prstGeom>
            <a:solidFill>
              <a:srgbClr val="1D7E75"/>
            </a:solidFill>
            <a:ln cap="flat" cmpd="sng" w="28575">
              <a:solidFill>
                <a:srgbClr val="83E3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02"/>
            <p:cNvSpPr txBox="1"/>
            <p:nvPr/>
          </p:nvSpPr>
          <p:spPr>
            <a:xfrm>
              <a:off x="3134200" y="2455625"/>
              <a:ext cx="15714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Children </a:t>
              </a:r>
              <a:br>
                <a:rPr b="1"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Pregnant women</a:t>
              </a:r>
              <a:endParaRPr b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16" name="Google Shape;516;p102"/>
          <p:cNvSpPr/>
          <p:nvPr/>
        </p:nvSpPr>
        <p:spPr>
          <a:xfrm>
            <a:off x="2521600" y="3684888"/>
            <a:ext cx="1781700" cy="33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Mandated groups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7" name="Google Shape;517;p102"/>
          <p:cNvSpPr/>
          <p:nvPr/>
        </p:nvSpPr>
        <p:spPr>
          <a:xfrm>
            <a:off x="4956050" y="3684900"/>
            <a:ext cx="1781700" cy="33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Optional</a:t>
            </a: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groups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p102"/>
          <p:cNvSpPr/>
          <p:nvPr/>
        </p:nvSpPr>
        <p:spPr>
          <a:xfrm>
            <a:off x="2521600" y="4125525"/>
            <a:ext cx="1633500" cy="5667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rgbClr val="999999"/>
                </a:highlight>
                <a:latin typeface="Open Sans"/>
                <a:ea typeface="Open Sans"/>
                <a:cs typeface="Open Sans"/>
                <a:sym typeface="Open Sans"/>
              </a:rPr>
              <a:t>Comprehensive coverage policy</a:t>
            </a:r>
            <a:endParaRPr>
              <a:solidFill>
                <a:schemeClr val="lt1"/>
              </a:solidFill>
              <a:highlight>
                <a:srgbClr val="999999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9" name="Google Shape;519;p102"/>
          <p:cNvSpPr/>
          <p:nvPr/>
        </p:nvSpPr>
        <p:spPr>
          <a:xfrm>
            <a:off x="4983500" y="4125525"/>
            <a:ext cx="1633500" cy="5667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rgbClr val="999999"/>
                </a:highlight>
                <a:latin typeface="Open Sans"/>
                <a:ea typeface="Open Sans"/>
                <a:cs typeface="Open Sans"/>
                <a:sym typeface="Open Sans"/>
              </a:rPr>
              <a:t>Flexible</a:t>
            </a:r>
            <a:r>
              <a:rPr lang="en">
                <a:solidFill>
                  <a:schemeClr val="lt1"/>
                </a:solidFill>
                <a:highlight>
                  <a:srgbClr val="999999"/>
                </a:highlight>
                <a:latin typeface="Open Sans"/>
                <a:ea typeface="Open Sans"/>
                <a:cs typeface="Open Sans"/>
                <a:sym typeface="Open Sans"/>
              </a:rPr>
              <a:t> coverage policy</a:t>
            </a:r>
            <a:endParaRPr>
              <a:solidFill>
                <a:schemeClr val="lt1"/>
              </a:solidFill>
              <a:highlight>
                <a:srgbClr val="999999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p103"/>
          <p:cNvSpPr/>
          <p:nvPr/>
        </p:nvSpPr>
        <p:spPr>
          <a:xfrm>
            <a:off x="4667600" y="1289650"/>
            <a:ext cx="3710400" cy="3705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5" name="Google Shape;525;p103"/>
          <p:cNvSpPr/>
          <p:nvPr/>
        </p:nvSpPr>
        <p:spPr>
          <a:xfrm>
            <a:off x="823375" y="1289650"/>
            <a:ext cx="3710400" cy="3705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6" name="Google Shape;526;p103"/>
          <p:cNvSpPr txBox="1"/>
          <p:nvPr>
            <p:ph idx="1" type="body"/>
          </p:nvPr>
        </p:nvSpPr>
        <p:spPr>
          <a:xfrm>
            <a:off x="1572600" y="1555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Medicaid and Dental Coverage</a:t>
            </a:r>
            <a:endParaRPr/>
          </a:p>
        </p:txBody>
      </p:sp>
      <p:grpSp>
        <p:nvGrpSpPr>
          <p:cNvPr id="527" name="Google Shape;527;p103"/>
          <p:cNvGrpSpPr/>
          <p:nvPr/>
        </p:nvGrpSpPr>
        <p:grpSpPr>
          <a:xfrm>
            <a:off x="4873173" y="1602643"/>
            <a:ext cx="1947442" cy="1928345"/>
            <a:chOff x="4303290" y="1676962"/>
            <a:chExt cx="1854000" cy="1854000"/>
          </a:xfrm>
        </p:grpSpPr>
        <p:sp>
          <p:nvSpPr>
            <p:cNvPr id="528" name="Google Shape;528;p103"/>
            <p:cNvSpPr/>
            <p:nvPr/>
          </p:nvSpPr>
          <p:spPr>
            <a:xfrm>
              <a:off x="4303290" y="1676962"/>
              <a:ext cx="1854000" cy="1854000"/>
            </a:xfrm>
            <a:prstGeom prst="ellipse">
              <a:avLst/>
            </a:prstGeom>
            <a:solidFill>
              <a:srgbClr val="249C91"/>
            </a:solidFill>
            <a:ln cap="flat" cmpd="sng" w="28575">
              <a:solidFill>
                <a:srgbClr val="83E3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03"/>
            <p:cNvSpPr txBox="1"/>
            <p:nvPr/>
          </p:nvSpPr>
          <p:spPr>
            <a:xfrm>
              <a:off x="5010351" y="2455615"/>
              <a:ext cx="10752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Adults </a:t>
              </a:r>
              <a:endParaRPr b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530" name="Google Shape;530;p103"/>
          <p:cNvGrpSpPr/>
          <p:nvPr/>
        </p:nvGrpSpPr>
        <p:grpSpPr>
          <a:xfrm>
            <a:off x="2303419" y="1602738"/>
            <a:ext cx="2036063" cy="1928345"/>
            <a:chOff x="2986712" y="1676962"/>
            <a:chExt cx="1854000" cy="1854000"/>
          </a:xfrm>
        </p:grpSpPr>
        <p:sp>
          <p:nvSpPr>
            <p:cNvPr id="531" name="Google Shape;531;p103"/>
            <p:cNvSpPr/>
            <p:nvPr/>
          </p:nvSpPr>
          <p:spPr>
            <a:xfrm>
              <a:off x="2986712" y="1676962"/>
              <a:ext cx="1854000" cy="1854000"/>
            </a:xfrm>
            <a:prstGeom prst="ellipse">
              <a:avLst/>
            </a:prstGeom>
            <a:solidFill>
              <a:srgbClr val="1D7E75"/>
            </a:solidFill>
            <a:ln cap="flat" cmpd="sng" w="28575">
              <a:solidFill>
                <a:srgbClr val="83E3DA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03"/>
            <p:cNvSpPr txBox="1"/>
            <p:nvPr/>
          </p:nvSpPr>
          <p:spPr>
            <a:xfrm>
              <a:off x="3134200" y="2455625"/>
              <a:ext cx="1571400" cy="52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Children </a:t>
              </a:r>
              <a:br>
                <a:rPr b="1"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</a:br>
              <a:r>
                <a:rPr b="1" lang="en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Pregnant women</a:t>
              </a:r>
              <a:endParaRPr b="1"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533" name="Google Shape;533;p103"/>
          <p:cNvSpPr/>
          <p:nvPr/>
        </p:nvSpPr>
        <p:spPr>
          <a:xfrm>
            <a:off x="2521600" y="3684888"/>
            <a:ext cx="1781700" cy="33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Mandated groups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4" name="Google Shape;534;p103"/>
          <p:cNvSpPr/>
          <p:nvPr/>
        </p:nvSpPr>
        <p:spPr>
          <a:xfrm>
            <a:off x="4956050" y="3684900"/>
            <a:ext cx="1781700" cy="335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Optional groups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5" name="Google Shape;535;p103"/>
          <p:cNvSpPr/>
          <p:nvPr/>
        </p:nvSpPr>
        <p:spPr>
          <a:xfrm>
            <a:off x="2521600" y="4125525"/>
            <a:ext cx="1633500" cy="5667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rgbClr val="999999"/>
                </a:highlight>
                <a:latin typeface="Open Sans"/>
                <a:ea typeface="Open Sans"/>
                <a:cs typeface="Open Sans"/>
                <a:sym typeface="Open Sans"/>
              </a:rPr>
              <a:t>Comprehensive coverage policy</a:t>
            </a:r>
            <a:endParaRPr>
              <a:solidFill>
                <a:schemeClr val="lt1"/>
              </a:solidFill>
              <a:highlight>
                <a:srgbClr val="999999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103"/>
          <p:cNvSpPr/>
          <p:nvPr/>
        </p:nvSpPr>
        <p:spPr>
          <a:xfrm>
            <a:off x="4983500" y="4125525"/>
            <a:ext cx="1633500" cy="566700"/>
          </a:xfrm>
          <a:prstGeom prst="roundRect">
            <a:avLst>
              <a:gd fmla="val 16667" name="adj"/>
            </a:avLst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highlight>
                  <a:srgbClr val="999999"/>
                </a:highlight>
                <a:latin typeface="Open Sans"/>
                <a:ea typeface="Open Sans"/>
                <a:cs typeface="Open Sans"/>
                <a:sym typeface="Open Sans"/>
              </a:rPr>
              <a:t>Flexible coverage policy</a:t>
            </a:r>
            <a:endParaRPr>
              <a:solidFill>
                <a:schemeClr val="lt1"/>
              </a:solidFill>
              <a:highlight>
                <a:srgbClr val="999999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" name="Google Shape;537;p103"/>
          <p:cNvSpPr/>
          <p:nvPr/>
        </p:nvSpPr>
        <p:spPr>
          <a:xfrm>
            <a:off x="480175" y="2616100"/>
            <a:ext cx="1442400" cy="1052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Run through managed care contracts -  </a:t>
            </a:r>
            <a:b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Premier Dental</a:t>
            </a:r>
            <a:b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MCNA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103"/>
          <p:cNvSpPr/>
          <p:nvPr/>
        </p:nvSpPr>
        <p:spPr>
          <a:xfrm>
            <a:off x="7218475" y="2616100"/>
            <a:ext cx="1442400" cy="1052700"/>
          </a:xfrm>
          <a:prstGeom prst="rect">
            <a:avLst/>
          </a:prstGeom>
          <a:solidFill>
            <a:schemeClr val="accen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Run through FFS - 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UUSOD partnership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04"/>
          <p:cNvSpPr txBox="1"/>
          <p:nvPr>
            <p:ph idx="1" type="body"/>
          </p:nvPr>
        </p:nvSpPr>
        <p:spPr>
          <a:xfrm>
            <a:off x="4909425" y="413075"/>
            <a:ext cx="3900600" cy="420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13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Managed Care Enrollment:</a:t>
            </a:r>
            <a:endParaRPr b="1" sz="1713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0289" lvl="0" marL="596900" rtl="0" algn="l"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1713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 of January 2025 Utah has 158,633 EPSDT and pregnant members enrolled in our Medicaid managed care dental plans and 11,769 members enrolled in our CHIP dental plan. </a:t>
            </a:r>
            <a:endParaRPr sz="1713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13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64188"/>
              <a:buFont typeface="Arial"/>
              <a:buNone/>
            </a:pPr>
            <a:r>
              <a:rPr b="1" lang="en" sz="1713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 FFY 2023 Utah reported:</a:t>
            </a:r>
            <a:endParaRPr b="1" sz="1713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0289" lvl="0" marL="596900" rtl="0" algn="l">
              <a:spcBef>
                <a:spcPts val="12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1713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121,197 EPSDT eligible who received any dental services. </a:t>
            </a:r>
            <a:endParaRPr sz="1713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0289" lvl="0" marL="5969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1713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110,799 EPSDT eligible members received preventive dental services</a:t>
            </a:r>
            <a:endParaRPr sz="1713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0289" lvl="0" marL="5969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1713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48,889 EPSDT eligible members received treatment services related to dental. </a:t>
            </a:r>
            <a:endParaRPr sz="1713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0289" lvl="0" marL="5969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1713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14,346 children received at least one sealant on a permanent tooth. </a:t>
            </a:r>
            <a:endParaRPr sz="1713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64188"/>
              <a:buFont typeface="Arial"/>
              <a:buNone/>
            </a:pPr>
            <a:r>
              <a:rPr lang="en" sz="1713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endParaRPr sz="1713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713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Post-partum Care:</a:t>
            </a:r>
            <a:endParaRPr b="1" sz="1713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0289" lvl="0" marL="5969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1713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As of January 1, 2024 enrollees who are eligible for and enrolled in Utah Medicaid or CHIP while pregnant  remain eligible for a full Medicaid or CHIP benefit for duration of their pregnancy through the extended 12-month postpartum period. </a:t>
            </a:r>
            <a:endParaRPr sz="1713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-280289" lvl="0" marL="5969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100000"/>
              <a:buFont typeface="Arial"/>
              <a:buChar char="●"/>
            </a:pPr>
            <a:r>
              <a:rPr lang="en" sz="1713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This benefit includes full dental coverage which means that pregnant members are able to continue their post-partum dental care for a full 12 months following the birth of their child. </a:t>
            </a:r>
            <a:endParaRPr sz="1713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04"/>
          <p:cNvSpPr txBox="1"/>
          <p:nvPr>
            <p:ph type="title"/>
          </p:nvPr>
        </p:nvSpPr>
        <p:spPr>
          <a:xfrm>
            <a:off x="367500" y="552650"/>
            <a:ext cx="3837000" cy="193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Managed Care Dental Utilization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05"/>
          <p:cNvSpPr txBox="1"/>
          <p:nvPr>
            <p:ph type="title"/>
          </p:nvPr>
        </p:nvSpPr>
        <p:spPr>
          <a:xfrm>
            <a:off x="367500" y="552650"/>
            <a:ext cx="3837000" cy="25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 for Service Dental Delivery and Utilization </a:t>
            </a:r>
            <a:endParaRPr/>
          </a:p>
        </p:txBody>
      </p:sp>
      <p:sp>
        <p:nvSpPr>
          <p:cNvPr id="550" name="Google Shape;550;p105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 for service dental delivery is a partnership between the Medicaid agency and the University of Utah School of Dentistry (UUSOD)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DHHS:</a:t>
            </a:r>
            <a:br>
              <a:rPr lang="en"/>
            </a:br>
            <a:r>
              <a:rPr lang="en"/>
              <a:t>-Develops Medicaid policy</a:t>
            </a:r>
            <a:br>
              <a:rPr lang="en"/>
            </a:br>
            <a:r>
              <a:rPr lang="en"/>
              <a:t>-Review prior authorizations</a:t>
            </a:r>
            <a:br>
              <a:rPr lang="en"/>
            </a:br>
            <a:r>
              <a:rPr lang="en"/>
              <a:t>-Processes claims / resolves grievances</a:t>
            </a:r>
            <a:br>
              <a:rPr lang="en"/>
            </a:br>
            <a:br>
              <a:rPr lang="en"/>
            </a:br>
            <a:r>
              <a:rPr b="1" lang="en"/>
              <a:t>UUSOD:</a:t>
            </a:r>
            <a:r>
              <a:rPr lang="en"/>
              <a:t> </a:t>
            </a:r>
            <a:br>
              <a:rPr lang="en"/>
            </a:br>
            <a:r>
              <a:rPr lang="en"/>
              <a:t>-Grows the provider network</a:t>
            </a:r>
            <a:br>
              <a:rPr lang="en"/>
            </a:br>
            <a:r>
              <a:rPr lang="en"/>
              <a:t>-Provides provider supports, listening sessions, educational initiatives</a:t>
            </a:r>
            <a:br>
              <a:rPr lang="en"/>
            </a:br>
            <a:r>
              <a:rPr lang="en"/>
              <a:t>-Serves as a community liaison for providers to DHHS</a:t>
            </a:r>
            <a:endParaRPr/>
          </a:p>
        </p:txBody>
      </p:sp>
      <p:pic>
        <p:nvPicPr>
          <p:cNvPr id="551" name="Google Shape;551;p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175" y="3602225"/>
            <a:ext cx="257175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06"/>
          <p:cNvSpPr txBox="1"/>
          <p:nvPr>
            <p:ph type="title"/>
          </p:nvPr>
        </p:nvSpPr>
        <p:spPr>
          <a:xfrm>
            <a:off x="367500" y="552650"/>
            <a:ext cx="3837000" cy="310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/>
              <a:t>Fee for Service Dental Delivery and Utilization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7" name="Google Shape;557;p106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During the 2023 General Session of the Utah State Legislature passed Senate Bill 19 </a:t>
            </a:r>
            <a:r>
              <a:rPr b="1" lang="en" sz="1700">
                <a:solidFill>
                  <a:schemeClr val="dk2"/>
                </a:solidFill>
              </a:rPr>
              <a:t>“Medicaid Dental Waiver Amendments”</a:t>
            </a:r>
            <a:r>
              <a:rPr lang="en" sz="1700">
                <a:solidFill>
                  <a:schemeClr val="dk2"/>
                </a:solidFill>
              </a:rPr>
              <a:t> was passed and signed into law. 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We have received CMS approval and will be offering dental services to 70,000 adult expansion individuals starting April 2025!!!</a:t>
            </a:r>
            <a:endParaRPr sz="17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558" name="Google Shape;558;p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6175" y="3602225"/>
            <a:ext cx="2571750" cy="71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07"/>
          <p:cNvSpPr txBox="1"/>
          <p:nvPr>
            <p:ph idx="1" type="body"/>
          </p:nvPr>
        </p:nvSpPr>
        <p:spPr>
          <a:xfrm>
            <a:off x="1097675" y="155550"/>
            <a:ext cx="68529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Expansion of Utah Medicaid Dental Benefits </a:t>
            </a:r>
            <a:endParaRPr sz="2300"/>
          </a:p>
        </p:txBody>
      </p:sp>
      <p:sp>
        <p:nvSpPr>
          <p:cNvPr id="564" name="Google Shape;564;p107"/>
          <p:cNvSpPr txBox="1"/>
          <p:nvPr/>
        </p:nvSpPr>
        <p:spPr>
          <a:xfrm>
            <a:off x="213450" y="1076550"/>
            <a:ext cx="8717100" cy="37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Effective April 2025, </a:t>
            </a: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Adults covered by</a:t>
            </a: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Utah Medicaid</a:t>
            </a: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will be eligible to receive comprehensive oral healthcare benefits.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b="1"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Benefits include:</a:t>
            </a:r>
            <a:endParaRPr b="1"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Check-ups, x-rays, and cleanings every six months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Tooth-colored fillings for front teeth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Silver and tooth-colored fillings for back teeth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Root canal treatment for certain teeth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Tooth extractions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Dentures or partial dentures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Emergency exams for sudden and severe tooth pain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Crowns (porcelain and porcelain-to-metal crowns)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13716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08"/>
          <p:cNvSpPr txBox="1"/>
          <p:nvPr>
            <p:ph idx="1" type="body"/>
          </p:nvPr>
        </p:nvSpPr>
        <p:spPr>
          <a:xfrm>
            <a:off x="1068475" y="155550"/>
            <a:ext cx="70962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Expansion of Utah Medicaid Dental Benefits </a:t>
            </a:r>
            <a:endParaRPr sz="2300"/>
          </a:p>
        </p:txBody>
      </p:sp>
      <p:sp>
        <p:nvSpPr>
          <p:cNvPr id="570" name="Google Shape;570;p108"/>
          <p:cNvSpPr txBox="1"/>
          <p:nvPr/>
        </p:nvSpPr>
        <p:spPr>
          <a:xfrm>
            <a:off x="164850" y="1121400"/>
            <a:ext cx="8814300" cy="3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During the 2023 General Session of the Utah State Legislature passed Senate Bill 19 </a:t>
            </a:r>
            <a:r>
              <a:rPr b="1"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“Medicaid Dental Waiver Amendments”</a:t>
            </a: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was passed and signed into law. 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This legislation requires the Utah Department of Health and Human Services to </a:t>
            </a:r>
            <a:r>
              <a:rPr b="1"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seek 1115 Demonstration waiver approval</a:t>
            </a: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from the Centers for Medicare and Medicaid Services</a:t>
            </a:r>
            <a:r>
              <a:rPr b="1"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to provide dental services to Medicaid-eligible adults aged 21 and older who are not already eligible for dental services.</a:t>
            </a:r>
            <a:r>
              <a:rPr b="1" lang="en" sz="1700">
                <a:solidFill>
                  <a:schemeClr val="dk2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91"/>
          <p:cNvSpPr txBox="1"/>
          <p:nvPr>
            <p:ph type="title"/>
          </p:nvPr>
        </p:nvSpPr>
        <p:spPr>
          <a:xfrm>
            <a:off x="408925" y="724200"/>
            <a:ext cx="3837000" cy="76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 Items </a:t>
            </a:r>
            <a:endParaRPr/>
          </a:p>
        </p:txBody>
      </p:sp>
      <p:sp>
        <p:nvSpPr>
          <p:cNvPr id="398" name="Google Shape;398;p91"/>
          <p:cNvSpPr txBox="1"/>
          <p:nvPr>
            <p:ph idx="1" type="body"/>
          </p:nvPr>
        </p:nvSpPr>
        <p:spPr>
          <a:xfrm>
            <a:off x="4711400" y="636375"/>
            <a:ext cx="4257600" cy="345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Utah Medicaid background and vision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Current dental coverage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Expansion of dental benefits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Dental policy updates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Overall program updates that intersect with dental services</a:t>
            </a:r>
            <a:endParaRPr sz="1600"/>
          </a:p>
        </p:txBody>
      </p:sp>
      <p:pic>
        <p:nvPicPr>
          <p:cNvPr descr="Tooth vector clip art | Free SVG" id="399" name="Google Shape;399;p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7825" y="1493700"/>
            <a:ext cx="3011449" cy="3011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109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36550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Raised rates for D9223 (anesthesia)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Opened D4910 (periodontal maintenance)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Opened Alveoloplasty and Vestibuloplasty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en" sz="1700">
                <a:solidFill>
                  <a:srgbClr val="222222"/>
                </a:solidFill>
                <a:highlight>
                  <a:srgbClr val="FFFFFF"/>
                </a:highlight>
              </a:rPr>
              <a:t>Opened D9410 (dental care in extended care facilities)</a:t>
            </a:r>
            <a:endParaRPr sz="17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sp>
        <p:nvSpPr>
          <p:cNvPr id="576" name="Google Shape;576;p109"/>
          <p:cNvSpPr txBox="1"/>
          <p:nvPr>
            <p:ph type="title"/>
          </p:nvPr>
        </p:nvSpPr>
        <p:spPr>
          <a:xfrm>
            <a:off x="367500" y="552650"/>
            <a:ext cx="3837000" cy="252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Medicaid Dental Policy Updates - January 2025</a:t>
            </a:r>
            <a:endParaRPr/>
          </a:p>
        </p:txBody>
      </p:sp>
      <p:sp>
        <p:nvSpPr>
          <p:cNvPr id="577" name="Google Shape;577;p109"/>
          <p:cNvSpPr txBox="1"/>
          <p:nvPr/>
        </p:nvSpPr>
        <p:spPr>
          <a:xfrm>
            <a:off x="554375" y="3274700"/>
            <a:ext cx="3102900" cy="9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“</a:t>
            </a:r>
            <a:r>
              <a:rPr i="1"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Medicaid</a:t>
            </a:r>
            <a:r>
              <a:rPr i="1"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regularly evaluates program coverage and reimbursement policy to ensure it meets the needs of Medicaid members.” </a:t>
            </a:r>
            <a:endParaRPr i="1"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110"/>
          <p:cNvSpPr txBox="1"/>
          <p:nvPr>
            <p:ph type="title"/>
          </p:nvPr>
        </p:nvSpPr>
        <p:spPr>
          <a:xfrm>
            <a:off x="367500" y="552650"/>
            <a:ext cx="3837000" cy="369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Enrollment and Eligibility Changes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-January 2024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" name="Google Shape;583;p110"/>
          <p:cNvSpPr txBox="1"/>
          <p:nvPr>
            <p:ph idx="1" type="body"/>
          </p:nvPr>
        </p:nvSpPr>
        <p:spPr>
          <a:xfrm>
            <a:off x="495415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12 months continuous enrollment for children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12 months </a:t>
            </a:r>
            <a:r>
              <a:rPr lang="en"/>
              <a:t>continuous</a:t>
            </a:r>
            <a:r>
              <a:rPr lang="en"/>
              <a:t> postpartum coverage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11"/>
          <p:cNvSpPr txBox="1"/>
          <p:nvPr>
            <p:ph type="title"/>
          </p:nvPr>
        </p:nvSpPr>
        <p:spPr>
          <a:xfrm>
            <a:off x="314050" y="25088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3A595"/>
                </a:solidFill>
              </a:rPr>
              <a:t>Medicaid serves individuals who experience incarceration</a:t>
            </a:r>
            <a:endParaRPr b="1">
              <a:solidFill>
                <a:srgbClr val="23A595"/>
              </a:solidFill>
            </a:endParaRPr>
          </a:p>
        </p:txBody>
      </p:sp>
      <p:pic>
        <p:nvPicPr>
          <p:cNvPr id="589" name="Google Shape;589;p1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6000" y="1458950"/>
            <a:ext cx="4045199" cy="269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3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12"/>
          <p:cNvSpPr txBox="1"/>
          <p:nvPr>
            <p:ph type="title"/>
          </p:nvPr>
        </p:nvSpPr>
        <p:spPr>
          <a:xfrm>
            <a:off x="147400" y="426350"/>
            <a:ext cx="8590200" cy="67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111">
                <a:solidFill>
                  <a:srgbClr val="23A595"/>
                </a:solidFill>
              </a:rPr>
              <a:t>Medicaid Coverage for the Justice-Involved</a:t>
            </a:r>
            <a:endParaRPr b="1" sz="3111">
              <a:solidFill>
                <a:srgbClr val="23A595"/>
              </a:solidFill>
            </a:endParaRPr>
          </a:p>
        </p:txBody>
      </p:sp>
      <p:sp>
        <p:nvSpPr>
          <p:cNvPr id="595" name="Google Shape;595;p112"/>
          <p:cNvSpPr txBox="1"/>
          <p:nvPr>
            <p:ph idx="1" type="body"/>
          </p:nvPr>
        </p:nvSpPr>
        <p:spPr>
          <a:xfrm>
            <a:off x="536550" y="1225275"/>
            <a:ext cx="8070900" cy="147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Incarcerated individuals have higher rates of mental health, substance use disorder, and physical health conditions.</a:t>
            </a:r>
            <a:endParaRPr sz="1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>
                <a:solidFill>
                  <a:schemeClr val="dk2"/>
                </a:solidFill>
              </a:rPr>
              <a:t>Healthcare delivery in carceral setting is challenging and may not build a successful bridge of treatment to transition back to the community</a:t>
            </a:r>
            <a:r>
              <a:rPr lang="en" sz="1600">
                <a:solidFill>
                  <a:schemeClr val="dk2"/>
                </a:solidFill>
              </a:rPr>
              <a:t>.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596" name="Google Shape;596;p112"/>
          <p:cNvSpPr/>
          <p:nvPr/>
        </p:nvSpPr>
        <p:spPr>
          <a:xfrm>
            <a:off x="436525" y="2776375"/>
            <a:ext cx="2284800" cy="2159100"/>
          </a:xfrm>
          <a:prstGeom prst="ellipse">
            <a:avLst/>
          </a:prstGeom>
          <a:solidFill>
            <a:srgbClr val="23A59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6x</a:t>
            </a:r>
            <a:endParaRPr b="1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Higher rate of mental illness</a:t>
            </a:r>
            <a:endParaRPr baseline="30000" sz="18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112"/>
          <p:cNvSpPr/>
          <p:nvPr/>
        </p:nvSpPr>
        <p:spPr>
          <a:xfrm>
            <a:off x="6462625" y="2756875"/>
            <a:ext cx="2339400" cy="2159100"/>
          </a:xfrm>
          <a:prstGeom prst="ellipse">
            <a:avLst/>
          </a:prstGeom>
          <a:solidFill>
            <a:srgbClr val="23A595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49%</a:t>
            </a:r>
            <a:b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Receive inadequate SUD treatment</a:t>
            </a: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1" lang="en"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8" name="Google Shape;598;p112"/>
          <p:cNvSpPr/>
          <p:nvPr/>
        </p:nvSpPr>
        <p:spPr>
          <a:xfrm>
            <a:off x="3402325" y="2756875"/>
            <a:ext cx="2339400" cy="2159100"/>
          </a:xfrm>
          <a:prstGeom prst="ellipse">
            <a:avLst/>
          </a:prstGeom>
          <a:solidFill>
            <a:srgbClr val="FFC11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2021 Legislative Audit of State Prisons: </a:t>
            </a:r>
            <a:r>
              <a:rPr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Inadequate care provided</a:t>
            </a:r>
            <a:br>
              <a:rPr b="1" lang="en"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2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113"/>
          <p:cNvSpPr txBox="1"/>
          <p:nvPr>
            <p:ph type="title"/>
          </p:nvPr>
        </p:nvSpPr>
        <p:spPr>
          <a:xfrm>
            <a:off x="165600" y="207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b="1" lang="en" sz="2800">
                <a:solidFill>
                  <a:srgbClr val="23A595"/>
                </a:solidFill>
              </a:rPr>
              <a:t>Re-entry Justice Benefit</a:t>
            </a:r>
            <a:r>
              <a:rPr b="1" lang="en" sz="2800">
                <a:solidFill>
                  <a:srgbClr val="23A595"/>
                </a:solidFill>
              </a:rPr>
              <a:t> (Adults)</a:t>
            </a:r>
            <a:endParaRPr b="1" sz="2620"/>
          </a:p>
        </p:txBody>
      </p:sp>
      <p:sp>
        <p:nvSpPr>
          <p:cNvPr id="604" name="Google Shape;604;p113"/>
          <p:cNvSpPr txBox="1"/>
          <p:nvPr>
            <p:ph idx="1" type="body"/>
          </p:nvPr>
        </p:nvSpPr>
        <p:spPr>
          <a:xfrm>
            <a:off x="290225" y="909325"/>
            <a:ext cx="8744100" cy="348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Medicaid eligibility screening upon intake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Up to 90 days pre-release, the member becomes eligible for an “outpatient benefit package” and that can be </a:t>
            </a:r>
            <a:r>
              <a:rPr b="1" lang="en" sz="1700">
                <a:solidFill>
                  <a:schemeClr val="dk2"/>
                </a:solidFill>
              </a:rPr>
              <a:t>billed</a:t>
            </a:r>
            <a:r>
              <a:rPr lang="en" sz="1700">
                <a:solidFill>
                  <a:schemeClr val="dk2"/>
                </a:solidFill>
              </a:rPr>
              <a:t> to Medicaid, including: </a:t>
            </a:r>
            <a:endParaRPr sz="1700">
              <a:solidFill>
                <a:schemeClr val="dk2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</a:pPr>
            <a:r>
              <a:rPr lang="en" sz="1700">
                <a:solidFill>
                  <a:schemeClr val="dk2"/>
                </a:solidFill>
              </a:rPr>
              <a:t>Physical health</a:t>
            </a:r>
            <a:endParaRPr sz="1700">
              <a:solidFill>
                <a:schemeClr val="dk2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</a:pPr>
            <a:r>
              <a:rPr lang="en" sz="1700">
                <a:solidFill>
                  <a:schemeClr val="dk2"/>
                </a:solidFill>
              </a:rPr>
              <a:t>Behavioral health</a:t>
            </a:r>
            <a:endParaRPr sz="1700">
              <a:solidFill>
                <a:schemeClr val="dk2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</a:pPr>
            <a:r>
              <a:rPr lang="en" sz="1700">
                <a:solidFill>
                  <a:schemeClr val="dk2"/>
                </a:solidFill>
              </a:rPr>
              <a:t>Oral health</a:t>
            </a:r>
            <a:endParaRPr sz="1700">
              <a:solidFill>
                <a:schemeClr val="dk2"/>
              </a:solidFill>
            </a:endParaRPr>
          </a:p>
          <a:p>
            <a:pPr indent="-33655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</a:pPr>
            <a:r>
              <a:rPr lang="en" sz="1700">
                <a:solidFill>
                  <a:schemeClr val="dk2"/>
                </a:solidFill>
              </a:rPr>
              <a:t>Medications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Comprehensive case management through re-entry 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Screening for housing (HRSS / rental assistance)</a:t>
            </a:r>
            <a:endParaRPr sz="1700">
              <a:solidFill>
                <a:schemeClr val="dk2"/>
              </a:solidFill>
            </a:endParaRPr>
          </a:p>
          <a:p>
            <a:pPr indent="-3365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700"/>
              <a:buChar char="●"/>
            </a:pPr>
            <a:r>
              <a:rPr lang="en" sz="1700">
                <a:solidFill>
                  <a:schemeClr val="dk2"/>
                </a:solidFill>
              </a:rPr>
              <a:t>Upon release, the individual leaves with at least a 30-day supply of medications and has a </a:t>
            </a:r>
            <a:r>
              <a:rPr b="1" lang="en" sz="1700">
                <a:solidFill>
                  <a:schemeClr val="dk2"/>
                </a:solidFill>
              </a:rPr>
              <a:t>warm handoff</a:t>
            </a:r>
            <a:r>
              <a:rPr lang="en" sz="1700">
                <a:solidFill>
                  <a:schemeClr val="dk2"/>
                </a:solidFill>
              </a:rPr>
              <a:t> to community providers (case managers) </a:t>
            </a:r>
            <a:endParaRPr sz="1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114"/>
          <p:cNvSpPr txBox="1"/>
          <p:nvPr>
            <p:ph type="title"/>
          </p:nvPr>
        </p:nvSpPr>
        <p:spPr>
          <a:xfrm>
            <a:off x="314050" y="2508850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577">
                <a:solidFill>
                  <a:srgbClr val="23A595"/>
                </a:solidFill>
              </a:rPr>
              <a:t>Early and Periodic Screening, Diagnostic, and Treatment (EPSDT) Program</a:t>
            </a:r>
            <a:r>
              <a:rPr b="1" lang="en">
                <a:solidFill>
                  <a:srgbClr val="23A595"/>
                </a:solidFill>
              </a:rPr>
              <a:t>  </a:t>
            </a:r>
            <a:endParaRPr b="1">
              <a:solidFill>
                <a:srgbClr val="23A595"/>
              </a:solidFill>
            </a:endParaRPr>
          </a:p>
        </p:txBody>
      </p:sp>
      <p:pic>
        <p:nvPicPr>
          <p:cNvPr descr="Free Images : man, beach, person, people, girl, boy, kid, male ..." id="610" name="Google Shape;610;p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1375" y="1188350"/>
            <a:ext cx="4151224" cy="27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115"/>
          <p:cNvSpPr txBox="1"/>
          <p:nvPr>
            <p:ph idx="1" type="body"/>
          </p:nvPr>
        </p:nvSpPr>
        <p:spPr>
          <a:xfrm>
            <a:off x="1572600" y="1555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EPSDT Resources and Website</a:t>
            </a:r>
            <a:endParaRPr/>
          </a:p>
        </p:txBody>
      </p:sp>
      <p:pic>
        <p:nvPicPr>
          <p:cNvPr id="616" name="Google Shape;616;p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7763" y="938850"/>
            <a:ext cx="5349764" cy="4084350"/>
          </a:xfrm>
          <a:prstGeom prst="rect">
            <a:avLst/>
          </a:prstGeom>
          <a:noFill/>
          <a:ln>
            <a:noFill/>
          </a:ln>
        </p:spPr>
      </p:pic>
      <p:sp>
        <p:nvSpPr>
          <p:cNvPr id="617" name="Google Shape;617;p115"/>
          <p:cNvSpPr txBox="1"/>
          <p:nvPr/>
        </p:nvSpPr>
        <p:spPr>
          <a:xfrm>
            <a:off x="373250" y="1244250"/>
            <a:ext cx="2648100" cy="353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This benefit is for all children up to the age of 21.  </a:t>
            </a:r>
            <a:br>
              <a:rPr lang="en" sz="1600">
                <a:latin typeface="Open Sans"/>
                <a:ea typeface="Open Sans"/>
                <a:cs typeface="Open Sans"/>
                <a:sym typeface="Open Sans"/>
              </a:rPr>
            </a:br>
            <a:br>
              <a:rPr lang="en" sz="16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This is an expanded benefit offered to children based on “medical necessity”.</a:t>
            </a:r>
            <a:br>
              <a:rPr lang="en" sz="1600">
                <a:latin typeface="Open Sans"/>
                <a:ea typeface="Open Sans"/>
                <a:cs typeface="Open Sans"/>
                <a:sym typeface="Open Sans"/>
              </a:rPr>
            </a:br>
            <a:br>
              <a:rPr lang="en" sz="1600"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The Medicaid website and manual have more information and a pathway to request an EPSDT service.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62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116"/>
          <p:cNvSpPr txBox="1"/>
          <p:nvPr>
            <p:ph idx="1" type="body"/>
          </p:nvPr>
        </p:nvSpPr>
        <p:spPr>
          <a:xfrm>
            <a:off x="1572600" y="1555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Billing and Reimbursement</a:t>
            </a:r>
            <a:endParaRPr sz="2300"/>
          </a:p>
        </p:txBody>
      </p:sp>
      <p:sp>
        <p:nvSpPr>
          <p:cNvPr id="623" name="Google Shape;623;p116"/>
          <p:cNvSpPr txBox="1"/>
          <p:nvPr/>
        </p:nvSpPr>
        <p:spPr>
          <a:xfrm>
            <a:off x="343900" y="1166250"/>
            <a:ext cx="8552700" cy="35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●"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In April 2023, Utah Medicaid launched a new billing system called Provider Reimbursement System for Medicaid </a:t>
            </a:r>
            <a:r>
              <a:rPr b="1" lang="en" sz="1700">
                <a:latin typeface="Open Sans"/>
                <a:ea typeface="Open Sans"/>
                <a:cs typeface="Open Sans"/>
                <a:sym typeface="Open Sans"/>
              </a:rPr>
              <a:t>(PRISM)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○"/>
            </a:pP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Medicaid enrolled providers are able to </a:t>
            </a:r>
            <a:r>
              <a:rPr b="1" lang="en" sz="1700">
                <a:latin typeface="Open Sans"/>
                <a:ea typeface="Open Sans"/>
                <a:cs typeface="Open Sans"/>
                <a:sym typeface="Open Sans"/>
              </a:rPr>
              <a:t>file claims directly with Utah Medicaid 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and </a:t>
            </a:r>
            <a:r>
              <a:rPr lang="en" sz="1700">
                <a:latin typeface="Open Sans"/>
                <a:ea typeface="Open Sans"/>
                <a:cs typeface="Open Sans"/>
                <a:sym typeface="Open Sans"/>
              </a:rPr>
              <a:t>receive reimbursement within 2-3 weeks </a:t>
            </a:r>
            <a:endParaRPr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2" marL="1371600" rtl="0" algn="l">
              <a:spcBef>
                <a:spcPts val="0"/>
              </a:spcBef>
              <a:spcAft>
                <a:spcPts val="0"/>
              </a:spcAft>
              <a:buSzPts val="1700"/>
              <a:buFont typeface="Open Sans"/>
              <a:buChar char="■"/>
            </a:pPr>
            <a:r>
              <a:rPr b="1" lang="en" sz="1700">
                <a:latin typeface="Open Sans"/>
                <a:ea typeface="Open Sans"/>
                <a:cs typeface="Open Sans"/>
                <a:sym typeface="Open Sans"/>
              </a:rPr>
              <a:t>No patient payment collection </a:t>
            </a:r>
            <a:endParaRPr b="1" sz="1700"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Utah Medicaid has worked tirelessly over the past year to work through all the hurdles and challenges that come with launching a new system 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b="1"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Dedicated</a:t>
            </a:r>
            <a:r>
              <a:rPr b="1"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Utah Medicaid staff are available to provide training and support </a:t>
            </a: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for providers (and other applicable staff) to become Medicaid enrolled</a:t>
            </a: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, submit claims and prior authorizations, and navigate PRISM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○"/>
            </a:pPr>
            <a:r>
              <a:rPr b="1"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Training resources for PRISM</a:t>
            </a:r>
            <a:r>
              <a:rPr lang="en" sz="17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 can be found at the following website: </a:t>
            </a:r>
            <a:r>
              <a:rPr lang="en" sz="1700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medicaid.utah.gov/prism/</a:t>
            </a:r>
            <a:endParaRPr sz="17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17"/>
          <p:cNvSpPr txBox="1"/>
          <p:nvPr>
            <p:ph idx="1" type="body"/>
          </p:nvPr>
        </p:nvSpPr>
        <p:spPr>
          <a:xfrm>
            <a:off x="1572600" y="1555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Become a Medicaid Enrolled Provider </a:t>
            </a:r>
            <a:endParaRPr/>
          </a:p>
        </p:txBody>
      </p:sp>
      <p:sp>
        <p:nvSpPr>
          <p:cNvPr id="629" name="Google Shape;629;p117"/>
          <p:cNvSpPr/>
          <p:nvPr/>
        </p:nvSpPr>
        <p:spPr>
          <a:xfrm>
            <a:off x="730875" y="1981125"/>
            <a:ext cx="2022900" cy="1773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0" name="Google Shape;630;p117"/>
          <p:cNvSpPr txBox="1"/>
          <p:nvPr/>
        </p:nvSpPr>
        <p:spPr>
          <a:xfrm>
            <a:off x="949425" y="2571750"/>
            <a:ext cx="1360500" cy="4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Create a Utah ID Account </a:t>
            </a:r>
            <a:endParaRPr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1" name="Google Shape;631;p117"/>
          <p:cNvSpPr/>
          <p:nvPr/>
        </p:nvSpPr>
        <p:spPr>
          <a:xfrm>
            <a:off x="3111200" y="1981125"/>
            <a:ext cx="1959300" cy="17007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1C847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Submit Application in PRISM</a:t>
            </a:r>
            <a:endParaRPr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2" name="Google Shape;632;p117"/>
          <p:cNvSpPr/>
          <p:nvPr/>
        </p:nvSpPr>
        <p:spPr>
          <a:xfrm>
            <a:off x="5563750" y="1470900"/>
            <a:ext cx="3197400" cy="2786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pen Sans"/>
                <a:ea typeface="Open Sans"/>
                <a:cs typeface="Open Sans"/>
                <a:sym typeface="Open Sans"/>
              </a:rPr>
              <a:t>For more detailed information and </a:t>
            </a:r>
            <a:r>
              <a:rPr lang="en">
                <a:latin typeface="Open Sans"/>
                <a:ea typeface="Open Sans"/>
                <a:cs typeface="Open Sans"/>
                <a:sym typeface="Open Sans"/>
              </a:rPr>
              <a:t>training, please visit: </a:t>
            </a:r>
            <a:r>
              <a:rPr lang="en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https://medicaid.utah.gov/become-medicaid-provider/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118"/>
          <p:cNvSpPr txBox="1"/>
          <p:nvPr>
            <p:ph idx="1" type="body"/>
          </p:nvPr>
        </p:nvSpPr>
        <p:spPr>
          <a:xfrm>
            <a:off x="1572600" y="155550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Become a UUSOD Associated Provider</a:t>
            </a:r>
            <a:endParaRPr/>
          </a:p>
        </p:txBody>
      </p:sp>
      <p:sp>
        <p:nvSpPr>
          <p:cNvPr id="638" name="Google Shape;638;p118"/>
          <p:cNvSpPr txBox="1"/>
          <p:nvPr/>
        </p:nvSpPr>
        <p:spPr>
          <a:xfrm>
            <a:off x="164850" y="1121400"/>
            <a:ext cx="8814300" cy="38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AutoNum type="arabicPeriod"/>
            </a:pPr>
            <a:r>
              <a:rPr lang="en" sz="17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Enroll with Utah Medicaid</a:t>
            </a:r>
            <a:endParaRPr sz="170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AutoNum type="alphaLcPeriod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3"/>
              </a:rPr>
              <a:t>https://prism.health.utah.gov</a:t>
            </a:r>
            <a:endParaRPr sz="170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AutoNum type="arabicPeriod"/>
            </a:pPr>
            <a:r>
              <a:rPr lang="en" sz="17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Apply to be an associated provider with UUSOD</a:t>
            </a:r>
            <a:endParaRPr sz="170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AutoNum type="alphaLcPeriod"/>
            </a:pPr>
            <a:r>
              <a:rPr lang="en" sz="1700" u="sng">
                <a:solidFill>
                  <a:schemeClr val="hlink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  <a:hlinkClick r:id="rId4"/>
              </a:rPr>
              <a:t>https://physicians.utah.edu/dentistry-medicaid</a:t>
            </a:r>
            <a:endParaRPr sz="170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AutoNum type="alphaLcPeriod"/>
            </a:pPr>
            <a:r>
              <a:rPr lang="en" sz="17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801-213-7495</a:t>
            </a:r>
            <a:endParaRPr sz="170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365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AutoNum type="arabicPeriod"/>
            </a:pPr>
            <a:r>
              <a:rPr lang="en" sz="17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Stay informed by signing up for Medicaid Information Bulletins and UUSOD newsletters</a:t>
            </a:r>
            <a:endParaRPr sz="170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92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1" lang="en" sz="2500">
                <a:solidFill>
                  <a:srgbClr val="23A595"/>
                </a:solidFill>
              </a:rPr>
              <a:t>What is Medicaid?</a:t>
            </a:r>
            <a:endParaRPr b="1" sz="2500">
              <a:solidFill>
                <a:srgbClr val="23A595"/>
              </a:solidFill>
            </a:endParaRPr>
          </a:p>
        </p:txBody>
      </p:sp>
      <p:sp>
        <p:nvSpPr>
          <p:cNvPr id="405" name="Google Shape;405;p92"/>
          <p:cNvSpPr txBox="1"/>
          <p:nvPr>
            <p:ph idx="1" type="body"/>
          </p:nvPr>
        </p:nvSpPr>
        <p:spPr>
          <a:xfrm>
            <a:off x="418650" y="1387625"/>
            <a:ext cx="8199600" cy="32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Medicaid provides comprehensive health coverage to hundreds of thousands of Utahns, including eligible low-income adults, children, pregnant women, elderly adults, and people with disabilities. 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 u="sng">
                <a:solidFill>
                  <a:schemeClr val="dk1"/>
                </a:solidFill>
              </a:rPr>
              <a:t>Medicaid is administered by states</a:t>
            </a:r>
            <a:r>
              <a:rPr lang="en">
                <a:solidFill>
                  <a:schemeClr val="dk1"/>
                </a:solidFill>
              </a:rPr>
              <a:t>, according to federal requirements.</a:t>
            </a:r>
            <a:br>
              <a:rPr lang="en">
                <a:solidFill>
                  <a:schemeClr val="dk1"/>
                </a:solidFill>
              </a:rPr>
            </a:b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program is funded </a:t>
            </a:r>
            <a:r>
              <a:rPr lang="en" u="sng">
                <a:solidFill>
                  <a:schemeClr val="dk1"/>
                </a:solidFill>
              </a:rPr>
              <a:t>jointly</a:t>
            </a:r>
            <a:r>
              <a:rPr lang="en">
                <a:solidFill>
                  <a:schemeClr val="dk1"/>
                </a:solidFill>
              </a:rPr>
              <a:t> by states and the federal government.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119"/>
          <p:cNvSpPr txBox="1"/>
          <p:nvPr>
            <p:ph type="title"/>
          </p:nvPr>
        </p:nvSpPr>
        <p:spPr>
          <a:xfrm>
            <a:off x="514800" y="1348800"/>
            <a:ext cx="8114400" cy="123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93"/>
          <p:cNvSpPr txBox="1"/>
          <p:nvPr/>
        </p:nvSpPr>
        <p:spPr>
          <a:xfrm>
            <a:off x="845000" y="670500"/>
            <a:ext cx="739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1" name="Google Shape;411;p93"/>
          <p:cNvSpPr/>
          <p:nvPr/>
        </p:nvSpPr>
        <p:spPr>
          <a:xfrm>
            <a:off x="1273202" y="1604525"/>
            <a:ext cx="3451200" cy="3265200"/>
          </a:xfrm>
          <a:prstGeom prst="ellipse">
            <a:avLst/>
          </a:prstGeom>
          <a:solidFill>
            <a:srgbClr val="23A595">
              <a:alpha val="2976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Medicare</a:t>
            </a:r>
            <a:endParaRPr sz="26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93"/>
          <p:cNvSpPr/>
          <p:nvPr/>
        </p:nvSpPr>
        <p:spPr>
          <a:xfrm>
            <a:off x="3592200" y="1604515"/>
            <a:ext cx="3451200" cy="3265200"/>
          </a:xfrm>
          <a:prstGeom prst="ellipse">
            <a:avLst/>
          </a:prstGeom>
          <a:solidFill>
            <a:srgbClr val="490F52">
              <a:alpha val="34520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accent2"/>
                </a:solidFill>
                <a:latin typeface="Open Sans"/>
                <a:ea typeface="Open Sans"/>
                <a:cs typeface="Open Sans"/>
                <a:sym typeface="Open Sans"/>
              </a:rPr>
              <a:t>    Medicaid</a:t>
            </a:r>
            <a:endParaRPr sz="2600">
              <a:solidFill>
                <a:schemeClr val="accent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93"/>
          <p:cNvSpPr txBox="1"/>
          <p:nvPr>
            <p:ph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3A595"/>
                </a:solidFill>
              </a:rPr>
              <a:t>Medicare vs. Medicaid</a:t>
            </a:r>
            <a:r>
              <a:rPr b="1" lang="en">
                <a:solidFill>
                  <a:srgbClr val="23A595"/>
                </a:solidFill>
              </a:rPr>
              <a:t> and Duals</a:t>
            </a:r>
            <a:endParaRPr b="1">
              <a:solidFill>
                <a:srgbClr val="23A595"/>
              </a:solidFill>
            </a:endParaRPr>
          </a:p>
        </p:txBody>
      </p:sp>
      <p:sp>
        <p:nvSpPr>
          <p:cNvPr id="414" name="Google Shape;414;p93"/>
          <p:cNvSpPr txBox="1"/>
          <p:nvPr/>
        </p:nvSpPr>
        <p:spPr>
          <a:xfrm>
            <a:off x="3972100" y="2150300"/>
            <a:ext cx="3387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latin typeface="Open Sans"/>
                <a:ea typeface="Open Sans"/>
                <a:cs typeface="Open Sans"/>
                <a:sym typeface="Open Sans"/>
              </a:rPr>
              <a:t>Duals</a:t>
            </a:r>
            <a:endParaRPr b="1" sz="28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4"/>
          <p:cNvSpPr txBox="1"/>
          <p:nvPr/>
        </p:nvSpPr>
        <p:spPr>
          <a:xfrm>
            <a:off x="427450" y="1415100"/>
            <a:ext cx="81528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Federal Medicaid Assistance Percentage (FMAP)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Centers for Medicare and Medicaid Services (CMS)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Char char="●"/>
            </a:pPr>
            <a:r>
              <a:rPr lang="en" sz="24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State Plan and State Plan Amendment </a:t>
            </a:r>
            <a:endParaRPr sz="24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94"/>
          <p:cNvSpPr txBox="1"/>
          <p:nvPr>
            <p:ph idx="4294967295"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3A595"/>
                </a:solidFill>
              </a:rPr>
              <a:t>Medic</a:t>
            </a:r>
            <a:r>
              <a:rPr b="1" lang="en">
                <a:solidFill>
                  <a:srgbClr val="23A595"/>
                </a:solidFill>
              </a:rPr>
              <a:t>aid: A federal/state partnership</a:t>
            </a:r>
            <a:endParaRPr b="1">
              <a:solidFill>
                <a:srgbClr val="23A595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95"/>
          <p:cNvSpPr txBox="1"/>
          <p:nvPr/>
        </p:nvSpPr>
        <p:spPr>
          <a:xfrm>
            <a:off x="831750" y="3425525"/>
            <a:ext cx="234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3A595"/>
                </a:solidFill>
                <a:latin typeface="Open Sans"/>
                <a:ea typeface="Open Sans"/>
                <a:cs typeface="Open Sans"/>
                <a:sym typeface="Open Sans"/>
              </a:rPr>
              <a:t>365,000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b="1" lang="en" sz="1800">
                <a:latin typeface="Open Sans"/>
                <a:ea typeface="Open Sans"/>
                <a:cs typeface="Open Sans"/>
                <a:sym typeface="Open Sans"/>
              </a:rPr>
            </a:b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members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95"/>
          <p:cNvSpPr txBox="1"/>
          <p:nvPr/>
        </p:nvSpPr>
        <p:spPr>
          <a:xfrm>
            <a:off x="3674975" y="3425525"/>
            <a:ext cx="18510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3A595"/>
                </a:solidFill>
                <a:latin typeface="Open Sans"/>
                <a:ea typeface="Open Sans"/>
                <a:cs typeface="Open Sans"/>
                <a:sym typeface="Open Sans"/>
              </a:rPr>
              <a:t>$5.16 Billion (SFY23)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expenditures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95"/>
          <p:cNvSpPr txBox="1"/>
          <p:nvPr/>
        </p:nvSpPr>
        <p:spPr>
          <a:xfrm>
            <a:off x="6314475" y="3377825"/>
            <a:ext cx="1851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23A595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r>
              <a:rPr b="1" lang="en" sz="1800">
                <a:solidFill>
                  <a:srgbClr val="23A595"/>
                </a:solidFill>
                <a:latin typeface="Open Sans"/>
                <a:ea typeface="Open Sans"/>
                <a:cs typeface="Open Sans"/>
                <a:sym typeface="Open Sans"/>
              </a:rPr>
              <a:t>48 </a:t>
            </a:r>
            <a:r>
              <a:rPr b="1" lang="en" sz="1800">
                <a:latin typeface="Open Sans"/>
                <a:ea typeface="Open Sans"/>
                <a:cs typeface="Open Sans"/>
                <a:sym typeface="Open Sans"/>
              </a:rPr>
              <a:t>employees</a:t>
            </a:r>
            <a:endParaRPr b="1" sz="1800"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28" name="Google Shape;428;p95"/>
          <p:cNvGrpSpPr/>
          <p:nvPr/>
        </p:nvGrpSpPr>
        <p:grpSpPr>
          <a:xfrm>
            <a:off x="1176549" y="1730881"/>
            <a:ext cx="1639596" cy="1639596"/>
            <a:chOff x="6874165" y="1102480"/>
            <a:chExt cx="736500" cy="736500"/>
          </a:xfrm>
        </p:grpSpPr>
        <p:pic>
          <p:nvPicPr>
            <p:cNvPr id="429" name="Google Shape;429;p9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947762" y="1147775"/>
              <a:ext cx="598800" cy="59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0" name="Google Shape;430;p95"/>
            <p:cNvSpPr/>
            <p:nvPr/>
          </p:nvSpPr>
          <p:spPr>
            <a:xfrm>
              <a:off x="6874165" y="1102480"/>
              <a:ext cx="736500" cy="736500"/>
            </a:xfrm>
            <a:prstGeom prst="ellipse">
              <a:avLst/>
            </a:prstGeom>
            <a:noFill/>
            <a:ln cap="flat" cmpd="sng" w="19050">
              <a:solidFill>
                <a:srgbClr val="23A5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1" name="Google Shape;431;p95"/>
          <p:cNvGrpSpPr/>
          <p:nvPr/>
        </p:nvGrpSpPr>
        <p:grpSpPr>
          <a:xfrm>
            <a:off x="3813879" y="1730872"/>
            <a:ext cx="1639596" cy="1639596"/>
            <a:chOff x="6650302" y="1937488"/>
            <a:chExt cx="736500" cy="736500"/>
          </a:xfrm>
        </p:grpSpPr>
        <p:pic>
          <p:nvPicPr>
            <p:cNvPr id="432" name="Google Shape;432;p9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19148" y="1973775"/>
              <a:ext cx="598825" cy="598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3" name="Google Shape;433;p95"/>
            <p:cNvSpPr/>
            <p:nvPr/>
          </p:nvSpPr>
          <p:spPr>
            <a:xfrm>
              <a:off x="6650302" y="1937488"/>
              <a:ext cx="736500" cy="736500"/>
            </a:xfrm>
            <a:prstGeom prst="ellipse">
              <a:avLst/>
            </a:prstGeom>
            <a:noFill/>
            <a:ln cap="flat" cmpd="sng" w="19050">
              <a:solidFill>
                <a:srgbClr val="23A5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4" name="Google Shape;434;p95"/>
          <p:cNvGrpSpPr/>
          <p:nvPr/>
        </p:nvGrpSpPr>
        <p:grpSpPr>
          <a:xfrm>
            <a:off x="6390669" y="1730886"/>
            <a:ext cx="1639596" cy="1639596"/>
            <a:chOff x="6878852" y="3348835"/>
            <a:chExt cx="736500" cy="736500"/>
          </a:xfrm>
        </p:grpSpPr>
        <p:pic>
          <p:nvPicPr>
            <p:cNvPr id="435" name="Google Shape;435;p9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947699" y="3449299"/>
              <a:ext cx="598800" cy="59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36" name="Google Shape;436;p95"/>
            <p:cNvSpPr/>
            <p:nvPr/>
          </p:nvSpPr>
          <p:spPr>
            <a:xfrm>
              <a:off x="6878852" y="3348835"/>
              <a:ext cx="736500" cy="736500"/>
            </a:xfrm>
            <a:prstGeom prst="ellipse">
              <a:avLst/>
            </a:prstGeom>
            <a:noFill/>
            <a:ln cap="flat" cmpd="sng" w="19050">
              <a:solidFill>
                <a:srgbClr val="23A5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37" name="Google Shape;437;p95"/>
          <p:cNvSpPr txBox="1"/>
          <p:nvPr>
            <p:ph idx="4294967295" type="title"/>
          </p:nvPr>
        </p:nvSpPr>
        <p:spPr>
          <a:xfrm>
            <a:off x="311700" y="749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23A595"/>
                </a:solidFill>
              </a:rPr>
              <a:t>Utah Medicaid specifics</a:t>
            </a:r>
            <a:endParaRPr b="1">
              <a:solidFill>
                <a:srgbClr val="23A595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275" y="267450"/>
            <a:ext cx="7535999" cy="4835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96" title="Chart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000" y="60988"/>
            <a:ext cx="7715998" cy="5021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97"/>
          <p:cNvSpPr txBox="1"/>
          <p:nvPr>
            <p:ph type="title"/>
          </p:nvPr>
        </p:nvSpPr>
        <p:spPr>
          <a:xfrm>
            <a:off x="311700" y="362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Priorities to Guide our Work </a:t>
            </a:r>
            <a:endParaRPr/>
          </a:p>
        </p:txBody>
      </p:sp>
      <p:sp>
        <p:nvSpPr>
          <p:cNvPr id="449" name="Google Shape;449;p97"/>
          <p:cNvSpPr/>
          <p:nvPr/>
        </p:nvSpPr>
        <p:spPr>
          <a:xfrm>
            <a:off x="620475" y="1294525"/>
            <a:ext cx="1271100" cy="3207300"/>
          </a:xfrm>
          <a:prstGeom prst="rect">
            <a:avLst/>
          </a:prstGeom>
          <a:solidFill>
            <a:srgbClr val="490F52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Elevate Member Voice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97"/>
          <p:cNvSpPr/>
          <p:nvPr/>
        </p:nvSpPr>
        <p:spPr>
          <a:xfrm>
            <a:off x="6717450" y="1294525"/>
            <a:ext cx="1271100" cy="3207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Address Quality of Care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97"/>
          <p:cNvSpPr/>
          <p:nvPr/>
        </p:nvSpPr>
        <p:spPr>
          <a:xfrm>
            <a:off x="4633700" y="1294525"/>
            <a:ext cx="1271100" cy="3207300"/>
          </a:xfrm>
          <a:prstGeom prst="rect">
            <a:avLst/>
          </a:prstGeom>
          <a:solidFill>
            <a:srgbClr val="490F5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Emphasize Preventative Care </a:t>
            </a:r>
            <a:endParaRPr b="1" sz="13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97"/>
          <p:cNvSpPr/>
          <p:nvPr/>
        </p:nvSpPr>
        <p:spPr>
          <a:xfrm>
            <a:off x="2598575" y="1294525"/>
            <a:ext cx="1271100" cy="3207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Prioritize Integration </a:t>
            </a:r>
            <a:endParaRPr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voice | Free SVG" id="453" name="Google Shape;453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447" y="1645900"/>
            <a:ext cx="986850" cy="986850"/>
          </a:xfrm>
          <a:prstGeom prst="rect">
            <a:avLst/>
          </a:prstGeom>
          <a:solidFill>
            <a:srgbClr val="490F52"/>
          </a:solidFill>
          <a:ln>
            <a:noFill/>
          </a:ln>
        </p:spPr>
      </p:pic>
      <p:pic>
        <p:nvPicPr>
          <p:cNvPr descr="Free Images : collaboration, cooperation, teamwork, work, strategy ..." id="454" name="Google Shape;454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27100" y="1819075"/>
            <a:ext cx="1220910" cy="81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</p:pic>
      <p:pic>
        <p:nvPicPr>
          <p:cNvPr descr="Free Images : experience, feedback, survey, customer, user, online ..." id="455" name="Google Shape;455;p9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17450" y="1816525"/>
            <a:ext cx="1271101" cy="82980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ree Images : doctor, checkup, health, cartoon, chart, clinic ..." id="456" name="Google Shape;456;p9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58800" y="1620975"/>
            <a:ext cx="1220900" cy="12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98"/>
          <p:cNvSpPr txBox="1"/>
          <p:nvPr>
            <p:ph type="title"/>
          </p:nvPr>
        </p:nvSpPr>
        <p:spPr>
          <a:xfrm>
            <a:off x="490250" y="526350"/>
            <a:ext cx="5683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Medicaid is uniquely positioned to meet the oral health needs of low income groups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HHS 2 Color Block">
  <a:themeElements>
    <a:clrScheme name="Gameday">
      <a:dk1>
        <a:srgbClr val="490F52"/>
      </a:dk1>
      <a:lt1>
        <a:srgbClr val="FFFFFF"/>
      </a:lt1>
      <a:dk2>
        <a:srgbClr val="000000"/>
      </a:dk2>
      <a:lt2>
        <a:srgbClr val="666666"/>
      </a:lt2>
      <a:accent1>
        <a:srgbClr val="23A595"/>
      </a:accent1>
      <a:accent2>
        <a:srgbClr val="490F52"/>
      </a:accent2>
      <a:accent3>
        <a:srgbClr val="490F52"/>
      </a:accent3>
      <a:accent4>
        <a:srgbClr val="23A595"/>
      </a:accent4>
      <a:accent5>
        <a:srgbClr val="FFFFFF"/>
      </a:accent5>
      <a:accent6>
        <a:srgbClr val="FFFFFF"/>
      </a:accent6>
      <a:hlink>
        <a:srgbClr val="490F52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HHS 2 Color Block">
  <a:themeElements>
    <a:clrScheme name="Gameday">
      <a:dk1>
        <a:srgbClr val="490F52"/>
      </a:dk1>
      <a:lt1>
        <a:srgbClr val="FFFFFF"/>
      </a:lt1>
      <a:dk2>
        <a:srgbClr val="000000"/>
      </a:dk2>
      <a:lt2>
        <a:srgbClr val="666666"/>
      </a:lt2>
      <a:accent1>
        <a:srgbClr val="23A595"/>
      </a:accent1>
      <a:accent2>
        <a:srgbClr val="490F52"/>
      </a:accent2>
      <a:accent3>
        <a:srgbClr val="490F52"/>
      </a:accent3>
      <a:accent4>
        <a:srgbClr val="23A595"/>
      </a:accent4>
      <a:accent5>
        <a:srgbClr val="FFFFFF"/>
      </a:accent5>
      <a:accent6>
        <a:srgbClr val="FFFFFF"/>
      </a:accent6>
      <a:hlink>
        <a:srgbClr val="490F52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HHS 2 Color Block">
  <a:themeElements>
    <a:clrScheme name="Gameday">
      <a:dk1>
        <a:srgbClr val="490F52"/>
      </a:dk1>
      <a:lt1>
        <a:srgbClr val="FFFFFF"/>
      </a:lt1>
      <a:dk2>
        <a:srgbClr val="000000"/>
      </a:dk2>
      <a:lt2>
        <a:srgbClr val="666666"/>
      </a:lt2>
      <a:accent1>
        <a:srgbClr val="23A595"/>
      </a:accent1>
      <a:accent2>
        <a:srgbClr val="490F52"/>
      </a:accent2>
      <a:accent3>
        <a:srgbClr val="490F52"/>
      </a:accent3>
      <a:accent4>
        <a:srgbClr val="23A595"/>
      </a:accent4>
      <a:accent5>
        <a:srgbClr val="FFFFFF"/>
      </a:accent5>
      <a:accent6>
        <a:srgbClr val="FFFFFF"/>
      </a:accent6>
      <a:hlink>
        <a:srgbClr val="490F52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